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4.xml" ContentType="application/vnd.openxmlformats-officedocument.drawingml.chartshape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5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3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4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6.xml" ContentType="application/vnd.openxmlformats-officedocument.drawingml.chartshapes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330.xml" ContentType="application/vnd.ms-office.chartcolorstyle+xml"/>
  <Override PartName="/ppt/charts/style33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4"/>
  </p:notesMasterIdLst>
  <p:sldIdLst>
    <p:sldId id="261" r:id="rId2"/>
    <p:sldId id="300" r:id="rId3"/>
    <p:sldId id="301" r:id="rId4"/>
    <p:sldId id="307" r:id="rId5"/>
    <p:sldId id="269" r:id="rId6"/>
    <p:sldId id="271" r:id="rId7"/>
    <p:sldId id="272" r:id="rId8"/>
    <p:sldId id="273" r:id="rId9"/>
    <p:sldId id="274" r:id="rId10"/>
    <p:sldId id="291" r:id="rId11"/>
    <p:sldId id="279" r:id="rId12"/>
    <p:sldId id="278" r:id="rId13"/>
    <p:sldId id="277" r:id="rId14"/>
    <p:sldId id="260" r:id="rId15"/>
    <p:sldId id="276" r:id="rId16"/>
    <p:sldId id="283" r:id="rId17"/>
    <p:sldId id="280" r:id="rId18"/>
    <p:sldId id="285" r:id="rId19"/>
    <p:sldId id="306" r:id="rId20"/>
    <p:sldId id="304" r:id="rId21"/>
    <p:sldId id="289" r:id="rId22"/>
    <p:sldId id="292" r:id="rId23"/>
    <p:sldId id="294" r:id="rId24"/>
    <p:sldId id="298" r:id="rId25"/>
    <p:sldId id="287" r:id="rId26"/>
    <p:sldId id="288" r:id="rId27"/>
    <p:sldId id="299" r:id="rId28"/>
    <p:sldId id="308" r:id="rId29"/>
    <p:sldId id="309" r:id="rId30"/>
    <p:sldId id="258" r:id="rId31"/>
    <p:sldId id="303" r:id="rId32"/>
    <p:sldId id="31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00"/>
    <a:srgbClr val="FF6600"/>
    <a:srgbClr val="F92B6B"/>
    <a:srgbClr val="FA5206"/>
    <a:srgbClr val="DF2004"/>
    <a:srgbClr val="FFFF66"/>
    <a:srgbClr val="DC064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12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-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6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ownloads\redes%20coesidaF%202019%20(1)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ownloads\redes%20coesidaF%202019%20(1)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ownloads\redes%20coesidaF%202019%20(1)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ownloads\redes%20coesidaF%202019%20(1)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a\Desktop\Graficas%20%20dia%20mundial%202019.%2001-DIC-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30.xml"/><Relationship Id="rId2" Type="http://schemas.microsoft.com/office/2011/relationships/chartStyle" Target="style330.xml"/><Relationship Id="rId1" Type="http://schemas.openxmlformats.org/officeDocument/2006/relationships/oleObject" Target="file:///C:\Users\Luna\Desktop\Graficas%20%20dia%20mundial%202019.%2001-DIC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Historico!$F$61</c:f>
              <c:strCache>
                <c:ptCount val="1"/>
                <c:pt idx="0">
                  <c:v>FEM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Historico!$G$60:$W$60</c:f>
              <c:numCache>
                <c:formatCode>General</c:formatCode>
                <c:ptCount val="17"/>
                <c:pt idx="0">
                  <c:v>2001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Historico!$G$61:$W$61</c:f>
              <c:numCache>
                <c:formatCode>#,##0</c:formatCode>
                <c:ptCount val="17"/>
                <c:pt idx="0">
                  <c:v>27</c:v>
                </c:pt>
                <c:pt idx="1">
                  <c:v>18</c:v>
                </c:pt>
                <c:pt idx="2">
                  <c:v>27</c:v>
                </c:pt>
                <c:pt idx="3">
                  <c:v>48</c:v>
                </c:pt>
                <c:pt idx="4">
                  <c:v>28</c:v>
                </c:pt>
                <c:pt idx="5">
                  <c:v>38</c:v>
                </c:pt>
                <c:pt idx="6">
                  <c:v>25</c:v>
                </c:pt>
                <c:pt idx="7">
                  <c:v>30</c:v>
                </c:pt>
                <c:pt idx="8">
                  <c:v>59</c:v>
                </c:pt>
                <c:pt idx="9">
                  <c:v>26</c:v>
                </c:pt>
                <c:pt idx="10">
                  <c:v>22</c:v>
                </c:pt>
                <c:pt idx="11">
                  <c:v>29</c:v>
                </c:pt>
                <c:pt idx="12">
                  <c:v>29</c:v>
                </c:pt>
                <c:pt idx="13">
                  <c:v>54</c:v>
                </c:pt>
                <c:pt idx="14">
                  <c:v>47</c:v>
                </c:pt>
                <c:pt idx="15">
                  <c:v>69</c:v>
                </c:pt>
                <c:pt idx="16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78-42D3-AF0E-8A2080A5F7DD}"/>
            </c:ext>
          </c:extLst>
        </c:ser>
        <c:ser>
          <c:idx val="1"/>
          <c:order val="1"/>
          <c:tx>
            <c:strRef>
              <c:f>Historico!$F$62</c:f>
              <c:strCache>
                <c:ptCount val="1"/>
                <c:pt idx="0">
                  <c:v>MASC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Historico!$G$60:$W$60</c:f>
              <c:numCache>
                <c:formatCode>General</c:formatCode>
                <c:ptCount val="17"/>
                <c:pt idx="0">
                  <c:v>2001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Historico!$G$62:$W$62</c:f>
              <c:numCache>
                <c:formatCode>#,##0</c:formatCode>
                <c:ptCount val="17"/>
                <c:pt idx="0">
                  <c:v>54</c:v>
                </c:pt>
                <c:pt idx="1">
                  <c:v>63</c:v>
                </c:pt>
                <c:pt idx="2">
                  <c:v>90</c:v>
                </c:pt>
                <c:pt idx="3">
                  <c:v>115</c:v>
                </c:pt>
                <c:pt idx="4">
                  <c:v>81</c:v>
                </c:pt>
                <c:pt idx="5">
                  <c:v>119</c:v>
                </c:pt>
                <c:pt idx="6">
                  <c:v>77</c:v>
                </c:pt>
                <c:pt idx="7">
                  <c:v>81</c:v>
                </c:pt>
                <c:pt idx="8">
                  <c:v>198</c:v>
                </c:pt>
                <c:pt idx="9">
                  <c:v>93</c:v>
                </c:pt>
                <c:pt idx="10">
                  <c:v>111</c:v>
                </c:pt>
                <c:pt idx="11">
                  <c:v>140</c:v>
                </c:pt>
                <c:pt idx="12">
                  <c:v>169</c:v>
                </c:pt>
                <c:pt idx="13">
                  <c:v>332</c:v>
                </c:pt>
                <c:pt idx="14">
                  <c:v>201</c:v>
                </c:pt>
                <c:pt idx="15">
                  <c:v>429</c:v>
                </c:pt>
                <c:pt idx="16">
                  <c:v>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78-42D3-AF0E-8A2080A5F7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5720272"/>
        <c:axId val="625717320"/>
      </c:lineChart>
      <c:catAx>
        <c:axId val="62572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25717320"/>
        <c:crosses val="autoZero"/>
        <c:auto val="1"/>
        <c:lblAlgn val="ctr"/>
        <c:lblOffset val="100"/>
        <c:noMultiLvlLbl val="0"/>
      </c:catAx>
      <c:valAx>
        <c:axId val="62571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257202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Claudia!$T$35</c:f>
              <c:strCache>
                <c:ptCount val="1"/>
                <c:pt idx="0">
                  <c:v>1ra vez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Claudia!$U$34:$V$34</c:f>
              <c:strCache>
                <c:ptCount val="2"/>
                <c:pt idx="0">
                  <c:v>S.P.</c:v>
                </c:pt>
                <c:pt idx="1">
                  <c:v>IMSS-ISSSTE</c:v>
                </c:pt>
              </c:strCache>
            </c:strRef>
          </c:cat>
          <c:val>
            <c:numRef>
              <c:f>Claudia!$U$35:$V$35</c:f>
              <c:numCache>
                <c:formatCode>General</c:formatCode>
                <c:ptCount val="2"/>
                <c:pt idx="0">
                  <c:v>414</c:v>
                </c:pt>
                <c:pt idx="1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3-4530-B9A2-8CEFAF1F1216}"/>
            </c:ext>
          </c:extLst>
        </c:ser>
        <c:ser>
          <c:idx val="1"/>
          <c:order val="1"/>
          <c:tx>
            <c:strRef>
              <c:f>Claudia!$T$36</c:f>
              <c:strCache>
                <c:ptCount val="1"/>
                <c:pt idx="0">
                  <c:v>Reincorporados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Claudia!$U$34:$V$34</c:f>
              <c:strCache>
                <c:ptCount val="2"/>
                <c:pt idx="0">
                  <c:v>S.P.</c:v>
                </c:pt>
                <c:pt idx="1">
                  <c:v>IMSS-ISSSTE</c:v>
                </c:pt>
              </c:strCache>
            </c:strRef>
          </c:cat>
          <c:val>
            <c:numRef>
              <c:f>Claudia!$U$36:$V$36</c:f>
              <c:numCache>
                <c:formatCode>General</c:formatCode>
                <c:ptCount val="2"/>
                <c:pt idx="0">
                  <c:v>194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3-4530-B9A2-8CEFAF1F1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7056552"/>
        <c:axId val="517051632"/>
        <c:axId val="0"/>
      </c:bar3DChart>
      <c:catAx>
        <c:axId val="51705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7051632"/>
        <c:crosses val="autoZero"/>
        <c:auto val="1"/>
        <c:lblAlgn val="ctr"/>
        <c:lblOffset val="100"/>
        <c:noMultiLvlLbl val="0"/>
      </c:catAx>
      <c:valAx>
        <c:axId val="51705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705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123919361637613"/>
          <c:y val="0.9422194634137232"/>
          <c:w val="0.2782701228782089"/>
          <c:h val="5.7780536586276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96770004137085E-2"/>
          <c:y val="0.13929794380653202"/>
          <c:w val="0.93976513658611038"/>
          <c:h val="0.72729396667334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Claudia!$N$25</c:f>
              <c:strCache>
                <c:ptCount val="1"/>
                <c:pt idx="0">
                  <c:v>1ra Vez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Claudia!$M$26:$M$30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Claudia!$N$26:$N$30</c:f>
              <c:numCache>
                <c:formatCode>#,##0</c:formatCode>
                <c:ptCount val="5"/>
                <c:pt idx="0">
                  <c:v>373</c:v>
                </c:pt>
                <c:pt idx="1">
                  <c:v>359</c:v>
                </c:pt>
                <c:pt idx="2">
                  <c:v>390</c:v>
                </c:pt>
                <c:pt idx="3">
                  <c:v>414</c:v>
                </c:pt>
                <c:pt idx="4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7-4457-9C03-1B0855713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014160"/>
        <c:axId val="512014488"/>
      </c:barChart>
      <c:lineChart>
        <c:grouping val="standard"/>
        <c:varyColors val="0"/>
        <c:ser>
          <c:idx val="1"/>
          <c:order val="1"/>
          <c:tx>
            <c:strRef>
              <c:f>Claudia!$O$25</c:f>
              <c:strCache>
                <c:ptCount val="1"/>
                <c:pt idx="0">
                  <c:v>Reincorporados</c:v>
                </c:pt>
              </c:strCache>
            </c:strRef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Claudia!$M$26:$M$30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Claudia!$O$26:$O$30</c:f>
              <c:numCache>
                <c:formatCode>General</c:formatCode>
                <c:ptCount val="5"/>
                <c:pt idx="0">
                  <c:v>118</c:v>
                </c:pt>
                <c:pt idx="1">
                  <c:v>130</c:v>
                </c:pt>
                <c:pt idx="2">
                  <c:v>123</c:v>
                </c:pt>
                <c:pt idx="3">
                  <c:v>145</c:v>
                </c:pt>
                <c:pt idx="4">
                  <c:v>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C7-4457-9C03-1B0855713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014160"/>
        <c:axId val="512014488"/>
      </c:lineChart>
      <c:catAx>
        <c:axId val="51201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2014488"/>
        <c:crosses val="autoZero"/>
        <c:auto val="1"/>
        <c:lblAlgn val="ctr"/>
        <c:lblOffset val="100"/>
        <c:noMultiLvlLbl val="0"/>
      </c:catAx>
      <c:valAx>
        <c:axId val="51201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201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Claudia!$D$38</c:f>
              <c:strCache>
                <c:ptCount val="1"/>
                <c:pt idx="0">
                  <c:v>HGO</c:v>
                </c:pt>
              </c:strCache>
            </c:strRef>
          </c:tx>
          <c:spPr>
            <a:pattFill prst="ltUp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cat>
            <c:numRef>
              <c:f>Claudia!$C$39:$C$43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Claudia!$D$39:$D$43</c:f>
              <c:numCache>
                <c:formatCode>#,##0</c:formatCode>
                <c:ptCount val="5"/>
                <c:pt idx="0">
                  <c:v>164</c:v>
                </c:pt>
                <c:pt idx="1">
                  <c:v>218</c:v>
                </c:pt>
                <c:pt idx="2">
                  <c:v>229</c:v>
                </c:pt>
                <c:pt idx="3">
                  <c:v>149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A-499A-ACC8-8A1CFA2B87D2}"/>
            </c:ext>
          </c:extLst>
        </c:ser>
        <c:ser>
          <c:idx val="1"/>
          <c:order val="1"/>
          <c:tx>
            <c:strRef>
              <c:f>Claudia!$E$38</c:f>
              <c:strCache>
                <c:ptCount val="1"/>
                <c:pt idx="0">
                  <c:v>HCFAA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cat>
            <c:numRef>
              <c:f>Claudia!$C$39:$C$43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Claudia!$E$39:$E$43</c:f>
              <c:numCache>
                <c:formatCode>#,##0</c:formatCode>
                <c:ptCount val="5"/>
                <c:pt idx="0">
                  <c:v>95</c:v>
                </c:pt>
                <c:pt idx="1">
                  <c:v>63</c:v>
                </c:pt>
                <c:pt idx="2">
                  <c:v>98</c:v>
                </c:pt>
                <c:pt idx="3">
                  <c:v>157</c:v>
                </c:pt>
                <c:pt idx="4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A-499A-ACC8-8A1CFA2B87D2}"/>
            </c:ext>
          </c:extLst>
        </c:ser>
        <c:ser>
          <c:idx val="2"/>
          <c:order val="2"/>
          <c:tx>
            <c:strRef>
              <c:f>Claudia!$F$38</c:f>
              <c:strCache>
                <c:ptCount val="1"/>
                <c:pt idx="0">
                  <c:v>HCJIM</c:v>
                </c:pt>
              </c:strCache>
            </c:strRef>
          </c:tx>
          <c:spPr>
            <a:pattFill prst="ltUp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cat>
            <c:numRef>
              <c:f>Claudia!$C$39:$C$43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Claudia!$F$39:$F$43</c:f>
              <c:numCache>
                <c:formatCode>#,##0</c:formatCode>
                <c:ptCount val="5"/>
                <c:pt idx="0">
                  <c:v>114</c:v>
                </c:pt>
                <c:pt idx="1">
                  <c:v>78</c:v>
                </c:pt>
                <c:pt idx="2">
                  <c:v>63</c:v>
                </c:pt>
                <c:pt idx="3">
                  <c:v>108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A-499A-ACC8-8A1CFA2B87D2}"/>
            </c:ext>
          </c:extLst>
        </c:ser>
        <c:ser>
          <c:idx val="3"/>
          <c:order val="3"/>
          <c:tx>
            <c:strRef>
              <c:f>Claudia!$H$38</c:f>
              <c:strCache>
                <c:ptCount val="1"/>
                <c:pt idx="0">
                  <c:v>CAPASITS</c:v>
                </c:pt>
              </c:strCache>
            </c:strRef>
          </c:tx>
          <c:spPr>
            <a:pattFill prst="ltUpDiag">
              <a:fgClr>
                <a:schemeClr val="accent6">
                  <a:lumMod val="60000"/>
                </a:schemeClr>
              </a:fgClr>
              <a:bgClr>
                <a:schemeClr val="accent6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60000"/>
                </a:schemeClr>
              </a:innerShdw>
            </a:effectLst>
          </c:spPr>
          <c:cat>
            <c:numRef>
              <c:f>Claudia!$C$39:$C$43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Claudia!$H$39:$H$43</c:f>
              <c:numCache>
                <c:formatCode>#,##0</c:formatCode>
                <c:ptCount val="5"/>
                <c:pt idx="0">
                  <c:v>77</c:v>
                </c:pt>
                <c:pt idx="1">
                  <c:v>70</c:v>
                </c:pt>
                <c:pt idx="2">
                  <c:v>82</c:v>
                </c:pt>
                <c:pt idx="3">
                  <c:v>95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1A-499A-ACC8-8A1CFA2B8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869368"/>
        <c:axId val="509873960"/>
      </c:areaChart>
      <c:catAx>
        <c:axId val="50986936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9873960"/>
        <c:crosses val="autoZero"/>
        <c:auto val="1"/>
        <c:lblAlgn val="ctr"/>
        <c:lblOffset val="100"/>
        <c:noMultiLvlLbl val="0"/>
      </c:catAx>
      <c:valAx>
        <c:axId val="50987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986936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Claudia!$L$39:$L$43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Claudia!$M$39:$M$43</c:f>
              <c:numCache>
                <c:formatCode>#,##0</c:formatCode>
                <c:ptCount val="5"/>
                <c:pt idx="0">
                  <c:v>37.5</c:v>
                </c:pt>
                <c:pt idx="1">
                  <c:v>35.75</c:v>
                </c:pt>
                <c:pt idx="2">
                  <c:v>40.333333333333336</c:v>
                </c:pt>
                <c:pt idx="3">
                  <c:v>43.083333333333336</c:v>
                </c:pt>
                <c:pt idx="4">
                  <c:v>50.5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0-41AD-9097-E31F6C6B3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905512"/>
        <c:axId val="532911416"/>
      </c:lineChart>
      <c:catAx>
        <c:axId val="53290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2911416"/>
        <c:crosses val="autoZero"/>
        <c:auto val="1"/>
        <c:lblAlgn val="ctr"/>
        <c:lblOffset val="100"/>
        <c:noMultiLvlLbl val="0"/>
      </c:catAx>
      <c:valAx>
        <c:axId val="53291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290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1423620515536"/>
          <c:y val="4.0140041334760677E-3"/>
          <c:w val="0.81870035512228911"/>
          <c:h val="0.8406168544556867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Claudia!$AX$38:$AZ$38</c:f>
              <c:strCache>
                <c:ptCount val="3"/>
                <c:pt idx="0">
                  <c:v>HGO</c:v>
                </c:pt>
                <c:pt idx="1">
                  <c:v>HCFAA</c:v>
                </c:pt>
                <c:pt idx="2">
                  <c:v>HCJIM</c:v>
                </c:pt>
              </c:strCache>
            </c:strRef>
          </c:cat>
          <c:val>
            <c:numRef>
              <c:f>Claudia!$AX$39:$AZ$39</c:f>
              <c:numCache>
                <c:formatCode>#,##0</c:formatCode>
                <c:ptCount val="3"/>
                <c:pt idx="0">
                  <c:v>168.4</c:v>
                </c:pt>
                <c:pt idx="1">
                  <c:v>129.80000000000001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9-426C-B99C-D18E59BBB3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484964648"/>
        <c:axId val="484952184"/>
      </c:barChart>
      <c:catAx>
        <c:axId val="484964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4952184"/>
        <c:crosses val="autoZero"/>
        <c:auto val="1"/>
        <c:lblAlgn val="ctr"/>
        <c:lblOffset val="100"/>
        <c:noMultiLvlLbl val="0"/>
      </c:catAx>
      <c:valAx>
        <c:axId val="4849521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4964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Jalisco – COESIDA</a:t>
            </a:r>
            <a:r>
              <a:rPr lang="es-MX" baseline="0" dirty="0"/>
              <a:t> S.P.</a:t>
            </a:r>
            <a:endParaRPr lang="es-MX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Claudia!$J$103</c:f>
              <c:strCache>
                <c:ptCount val="1"/>
                <c:pt idx="0">
                  <c:v>&lt;200 CD4+ (sida)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Claudia!$I$104:$I$108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Claudia!$J$104:$J$108</c:f>
              <c:numCache>
                <c:formatCode>0%</c:formatCode>
                <c:ptCount val="5"/>
                <c:pt idx="0">
                  <c:v>0.31707317073170732</c:v>
                </c:pt>
                <c:pt idx="1">
                  <c:v>0.2612359550561798</c:v>
                </c:pt>
                <c:pt idx="2">
                  <c:v>0.30484330484330485</c:v>
                </c:pt>
                <c:pt idx="3">
                  <c:v>0.33915211970074816</c:v>
                </c:pt>
                <c:pt idx="4">
                  <c:v>0.34536082474226804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A-4C50-8538-1EABC12EA34D}"/>
            </c:ext>
          </c:extLst>
        </c:ser>
        <c:ser>
          <c:idx val="1"/>
          <c:order val="1"/>
          <c:tx>
            <c:strRef>
              <c:f>Claudia!$K$103</c:f>
              <c:strCache>
                <c:ptCount val="1"/>
                <c:pt idx="0">
                  <c:v>&gt;200 CD4+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Claudia!$I$104:$I$108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Claudia!$K$104:$K$108</c:f>
              <c:numCache>
                <c:formatCode>0%</c:formatCode>
                <c:ptCount val="5"/>
                <c:pt idx="0">
                  <c:v>0.68292682926829273</c:v>
                </c:pt>
                <c:pt idx="1">
                  <c:v>0.7387640449438202</c:v>
                </c:pt>
                <c:pt idx="2">
                  <c:v>0.6951566951566952</c:v>
                </c:pt>
                <c:pt idx="3">
                  <c:v>0.6608478802992519</c:v>
                </c:pt>
                <c:pt idx="4">
                  <c:v>0.65463917525773196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A-4C50-8538-1EABC12EA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3613024"/>
        <c:axId val="513607448"/>
      </c:barChart>
      <c:catAx>
        <c:axId val="51361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3607448"/>
        <c:crosses val="autoZero"/>
        <c:auto val="1"/>
        <c:lblAlgn val="ctr"/>
        <c:lblOffset val="100"/>
        <c:noMultiLvlLbl val="0"/>
      </c:catAx>
      <c:valAx>
        <c:axId val="51360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36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70C0"/>
                </a:solidFill>
              </a:rPr>
              <a:t>IMSS - ISSSTE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Claudia!$E$87:$E$96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Claudia!$F$87:$F$96</c:f>
              <c:numCache>
                <c:formatCode>General</c:formatCode>
                <c:ptCount val="10"/>
                <c:pt idx="0">
                  <c:v>37</c:v>
                </c:pt>
                <c:pt idx="1">
                  <c:v>45</c:v>
                </c:pt>
                <c:pt idx="2">
                  <c:v>46</c:v>
                </c:pt>
                <c:pt idx="3">
                  <c:v>46</c:v>
                </c:pt>
                <c:pt idx="4">
                  <c:v>44</c:v>
                </c:pt>
                <c:pt idx="5">
                  <c:v>43</c:v>
                </c:pt>
                <c:pt idx="6">
                  <c:v>31</c:v>
                </c:pt>
                <c:pt idx="7">
                  <c:v>31</c:v>
                </c:pt>
                <c:pt idx="8">
                  <c:v>25</c:v>
                </c:pt>
                <c:pt idx="9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F-4900-ABFB-99DF7424C2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92704456"/>
        <c:axId val="492698224"/>
      </c:lineChart>
      <c:catAx>
        <c:axId val="49270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2698224"/>
        <c:crosses val="autoZero"/>
        <c:auto val="1"/>
        <c:lblAlgn val="ctr"/>
        <c:lblOffset val="100"/>
        <c:noMultiLvlLbl val="0"/>
      </c:catAx>
      <c:valAx>
        <c:axId val="49269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270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>
                <a:solidFill>
                  <a:srgbClr val="0070C0"/>
                </a:solidFill>
              </a:rPr>
              <a:t>SEGUR0</a:t>
            </a:r>
            <a:r>
              <a:rPr lang="es-MX" baseline="0" dirty="0">
                <a:solidFill>
                  <a:srgbClr val="0070C0"/>
                </a:solidFill>
              </a:rPr>
              <a:t> POPULAR</a:t>
            </a:r>
            <a:endParaRPr lang="es-MX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Claudia!$B$87:$B$93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xVal>
          <c:yVal>
            <c:numRef>
              <c:f>Claudia!$C$87:$C$93</c:f>
              <c:numCache>
                <c:formatCode>General</c:formatCode>
                <c:ptCount val="7"/>
                <c:pt idx="0">
                  <c:v>111</c:v>
                </c:pt>
                <c:pt idx="1">
                  <c:v>72</c:v>
                </c:pt>
                <c:pt idx="2">
                  <c:v>49</c:v>
                </c:pt>
                <c:pt idx="3">
                  <c:v>35</c:v>
                </c:pt>
                <c:pt idx="4">
                  <c:v>39</c:v>
                </c:pt>
                <c:pt idx="5">
                  <c:v>38</c:v>
                </c:pt>
                <c:pt idx="6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54-4F5A-AD23-0C3781564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3613680"/>
        <c:axId val="513606464"/>
      </c:scatterChart>
      <c:valAx>
        <c:axId val="51361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3606464"/>
        <c:crosses val="autoZero"/>
        <c:crossBetween val="midCat"/>
      </c:valAx>
      <c:valAx>
        <c:axId val="5136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3613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Genotipo!$C$13</c:f>
              <c:strCache>
                <c:ptCount val="1"/>
                <c:pt idx="0">
                  <c:v>SEGURO POPULAR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D2-425B-9767-FFAED369D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Genotipo!$C$14</c:f>
              <c:numCache>
                <c:formatCode>0%</c:formatCode>
                <c:ptCount val="1"/>
                <c:pt idx="0">
                  <c:v>0.50840336134453779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2-44BA-AA41-D5F566A52DB6}"/>
            </c:ext>
          </c:extLst>
        </c:ser>
        <c:ser>
          <c:idx val="1"/>
          <c:order val="1"/>
          <c:tx>
            <c:strRef>
              <c:f>Genotipo!$D$13</c:f>
              <c:strCache>
                <c:ptCount val="1"/>
                <c:pt idx="0">
                  <c:v>IMSS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Genotipo!$D$14</c:f>
              <c:numCache>
                <c:formatCode>0%</c:formatCode>
                <c:ptCount val="1"/>
                <c:pt idx="0">
                  <c:v>0.46638655462184875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D2-44BA-AA41-D5F566A52DB6}"/>
            </c:ext>
          </c:extLst>
        </c:ser>
        <c:ser>
          <c:idx val="2"/>
          <c:order val="2"/>
          <c:tx>
            <c:strRef>
              <c:f>Genotipo!$E$13</c:f>
              <c:strCache>
                <c:ptCount val="1"/>
                <c:pt idx="0">
                  <c:v>ISSSTE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Genotipo!$E$14</c:f>
              <c:numCache>
                <c:formatCode>0%</c:formatCode>
                <c:ptCount val="1"/>
                <c:pt idx="0">
                  <c:v>2.5210084033613446E-2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D2-44BA-AA41-D5F566A52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8531288"/>
        <c:axId val="548529320"/>
      </c:barChart>
      <c:catAx>
        <c:axId val="548531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8529320"/>
        <c:crosses val="autoZero"/>
        <c:auto val="1"/>
        <c:lblAlgn val="ctr"/>
        <c:lblOffset val="100"/>
        <c:noMultiLvlLbl val="0"/>
      </c:catAx>
      <c:valAx>
        <c:axId val="548529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853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72477018571731"/>
          <c:y val="0.19914862121397545"/>
          <c:w val="0.52750780560012933"/>
          <c:h val="8.9821006767778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6-42B2-A7D8-F5F93C1650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E6-42B2-A7D8-F5F93C1650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E6-42B2-A7D8-F5F93C1650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Genotipo!$B$17:$B$19</c:f>
              <c:strCache>
                <c:ptCount val="3"/>
                <c:pt idx="0">
                  <c:v>Polimorfismos</c:v>
                </c:pt>
                <c:pt idx="1">
                  <c:v>Sin mutación</c:v>
                </c:pt>
                <c:pt idx="2">
                  <c:v>Inadecuadas</c:v>
                </c:pt>
              </c:strCache>
            </c:strRef>
          </c:cat>
          <c:val>
            <c:numRef>
              <c:f>Genotipo!$C$17:$C$19</c:f>
              <c:numCache>
                <c:formatCode>0%</c:formatCode>
                <c:ptCount val="3"/>
                <c:pt idx="0">
                  <c:v>0.23711340206185566</c:v>
                </c:pt>
                <c:pt idx="1">
                  <c:v>0.7010309278350515</c:v>
                </c:pt>
                <c:pt idx="2">
                  <c:v>6.1855670103092786E-2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E6-42B2-A7D8-F5F93C165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Historico!$F$16</c:f>
              <c:strCache>
                <c:ptCount val="1"/>
                <c:pt idx="0">
                  <c:v>Femenino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Historico!$G$15:$AP$15</c:f>
              <c:numCache>
                <c:formatCode>General</c:formatCode>
                <c:ptCount val="36"/>
                <c:pt idx="0">
                  <c:v>1983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cat>
          <c:val>
            <c:numRef>
              <c:f>Historico!$G$16:$AP$16</c:f>
              <c:numCache>
                <c:formatCode>#,##0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29</c:v>
                </c:pt>
                <c:pt idx="5">
                  <c:v>46</c:v>
                </c:pt>
                <c:pt idx="6">
                  <c:v>86</c:v>
                </c:pt>
                <c:pt idx="7">
                  <c:v>106</c:v>
                </c:pt>
                <c:pt idx="8">
                  <c:v>97</c:v>
                </c:pt>
                <c:pt idx="9">
                  <c:v>140</c:v>
                </c:pt>
                <c:pt idx="10">
                  <c:v>88</c:v>
                </c:pt>
                <c:pt idx="11">
                  <c:v>40</c:v>
                </c:pt>
                <c:pt idx="12">
                  <c:v>81</c:v>
                </c:pt>
                <c:pt idx="13">
                  <c:v>48</c:v>
                </c:pt>
                <c:pt idx="14">
                  <c:v>72</c:v>
                </c:pt>
                <c:pt idx="15">
                  <c:v>78</c:v>
                </c:pt>
                <c:pt idx="16">
                  <c:v>101</c:v>
                </c:pt>
                <c:pt idx="17">
                  <c:v>59</c:v>
                </c:pt>
                <c:pt idx="18">
                  <c:v>104</c:v>
                </c:pt>
                <c:pt idx="19">
                  <c:v>29</c:v>
                </c:pt>
                <c:pt idx="20">
                  <c:v>307</c:v>
                </c:pt>
                <c:pt idx="21">
                  <c:v>91</c:v>
                </c:pt>
                <c:pt idx="22">
                  <c:v>89</c:v>
                </c:pt>
                <c:pt idx="23">
                  <c:v>70</c:v>
                </c:pt>
                <c:pt idx="24">
                  <c:v>74</c:v>
                </c:pt>
                <c:pt idx="25">
                  <c:v>55</c:v>
                </c:pt>
                <c:pt idx="26">
                  <c:v>64</c:v>
                </c:pt>
                <c:pt idx="27">
                  <c:v>87</c:v>
                </c:pt>
                <c:pt idx="28">
                  <c:v>61</c:v>
                </c:pt>
                <c:pt idx="29">
                  <c:v>36</c:v>
                </c:pt>
                <c:pt idx="30">
                  <c:v>31</c:v>
                </c:pt>
                <c:pt idx="31">
                  <c:v>14</c:v>
                </c:pt>
                <c:pt idx="32">
                  <c:v>19</c:v>
                </c:pt>
                <c:pt idx="33">
                  <c:v>36</c:v>
                </c:pt>
                <c:pt idx="34">
                  <c:v>37</c:v>
                </c:pt>
                <c:pt idx="35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63-4A08-A88A-9E18A9903D53}"/>
            </c:ext>
          </c:extLst>
        </c:ser>
        <c:ser>
          <c:idx val="1"/>
          <c:order val="1"/>
          <c:tx>
            <c:strRef>
              <c:f>Historico!$F$17</c:f>
              <c:strCache>
                <c:ptCount val="1"/>
                <c:pt idx="0">
                  <c:v>Masculino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Historico!$G$15:$AP$15</c:f>
              <c:numCache>
                <c:formatCode>General</c:formatCode>
                <c:ptCount val="36"/>
                <c:pt idx="0">
                  <c:v>1983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cat>
          <c:val>
            <c:numRef>
              <c:f>Historico!$G$17:$AP$17</c:f>
              <c:numCache>
                <c:formatCode>#,##0</c:formatCode>
                <c:ptCount val="36"/>
                <c:pt idx="0">
                  <c:v>2</c:v>
                </c:pt>
                <c:pt idx="1">
                  <c:v>3</c:v>
                </c:pt>
                <c:pt idx="2">
                  <c:v>23</c:v>
                </c:pt>
                <c:pt idx="3">
                  <c:v>51</c:v>
                </c:pt>
                <c:pt idx="4">
                  <c:v>88</c:v>
                </c:pt>
                <c:pt idx="5">
                  <c:v>140</c:v>
                </c:pt>
                <c:pt idx="6">
                  <c:v>265</c:v>
                </c:pt>
                <c:pt idx="7">
                  <c:v>275</c:v>
                </c:pt>
                <c:pt idx="8">
                  <c:v>314</c:v>
                </c:pt>
                <c:pt idx="9">
                  <c:v>463</c:v>
                </c:pt>
                <c:pt idx="10">
                  <c:v>379</c:v>
                </c:pt>
                <c:pt idx="11">
                  <c:v>238</c:v>
                </c:pt>
                <c:pt idx="12">
                  <c:v>415</c:v>
                </c:pt>
                <c:pt idx="13">
                  <c:v>314</c:v>
                </c:pt>
                <c:pt idx="14">
                  <c:v>402</c:v>
                </c:pt>
                <c:pt idx="15">
                  <c:v>423</c:v>
                </c:pt>
                <c:pt idx="16">
                  <c:v>427</c:v>
                </c:pt>
                <c:pt idx="17">
                  <c:v>269</c:v>
                </c:pt>
                <c:pt idx="18">
                  <c:v>498</c:v>
                </c:pt>
                <c:pt idx="19">
                  <c:v>155</c:v>
                </c:pt>
                <c:pt idx="20">
                  <c:v>1593</c:v>
                </c:pt>
                <c:pt idx="21">
                  <c:v>415</c:v>
                </c:pt>
                <c:pt idx="22">
                  <c:v>534</c:v>
                </c:pt>
                <c:pt idx="23">
                  <c:v>424</c:v>
                </c:pt>
                <c:pt idx="24">
                  <c:v>411</c:v>
                </c:pt>
                <c:pt idx="25">
                  <c:v>294</c:v>
                </c:pt>
                <c:pt idx="26">
                  <c:v>396</c:v>
                </c:pt>
                <c:pt idx="27">
                  <c:v>562</c:v>
                </c:pt>
                <c:pt idx="28">
                  <c:v>345</c:v>
                </c:pt>
                <c:pt idx="29">
                  <c:v>267</c:v>
                </c:pt>
                <c:pt idx="30">
                  <c:v>151</c:v>
                </c:pt>
                <c:pt idx="31">
                  <c:v>108</c:v>
                </c:pt>
                <c:pt idx="32">
                  <c:v>156</c:v>
                </c:pt>
                <c:pt idx="33">
                  <c:v>175</c:v>
                </c:pt>
                <c:pt idx="34">
                  <c:v>191</c:v>
                </c:pt>
                <c:pt idx="35">
                  <c:v>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63-4A08-A88A-9E18A9903D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5743888"/>
        <c:axId val="625740280"/>
      </c:lineChart>
      <c:catAx>
        <c:axId val="62574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25740280"/>
        <c:crosses val="autoZero"/>
        <c:auto val="1"/>
        <c:lblAlgn val="ctr"/>
        <c:lblOffset val="100"/>
        <c:noMultiLvlLbl val="0"/>
      </c:catAx>
      <c:valAx>
        <c:axId val="62574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2574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chemeClr val="accent4">
                      <a:shade val="76000"/>
                    </a:schemeClr>
                  </a:gs>
                  <a:gs pos="100000">
                    <a:schemeClr val="accent4">
                      <a:shade val="76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51-48C0-B953-65404EEC3F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4">
                      <a:tint val="77000"/>
                    </a:schemeClr>
                  </a:gs>
                  <a:gs pos="100000">
                    <a:schemeClr val="accent4">
                      <a:tint val="77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51-48C0-B953-65404EEC3F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Tx!$B$11:$B$12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Tx!$C$11:$C$12</c:f>
              <c:numCache>
                <c:formatCode>General</c:formatCode>
                <c:ptCount val="2"/>
                <c:pt idx="0">
                  <c:v>19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51-48C0-B953-65404EEC3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Tx!$F$3</c:f>
              <c:strCache>
                <c:ptCount val="1"/>
                <c:pt idx="0">
                  <c:v>Monto economico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Tx!$E$4:$E$7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Tx!$F$4:$F$7</c:f>
              <c:numCache>
                <c:formatCode>_-"$"* #,##0.00_-;\-"$"* #,##0.00_-;_-"$"* "-"??_-;_-@</c:formatCode>
                <c:ptCount val="4"/>
                <c:pt idx="0">
                  <c:v>166191879.00999999</c:v>
                </c:pt>
                <c:pt idx="1">
                  <c:v>184666277.40000001</c:v>
                </c:pt>
                <c:pt idx="2">
                  <c:v>196096312.19999999</c:v>
                </c:pt>
                <c:pt idx="3">
                  <c:v>154490067.00999999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E-44A5-8798-0A4DA8BDF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191912"/>
        <c:axId val="519189616"/>
      </c:barChart>
      <c:lineChart>
        <c:grouping val="standard"/>
        <c:varyColors val="0"/>
        <c:ser>
          <c:idx val="1"/>
          <c:order val="1"/>
          <c:tx>
            <c:strRef>
              <c:f>Tx!$G$3</c:f>
              <c:strCache>
                <c:ptCount val="1"/>
                <c:pt idx="0">
                  <c:v>PAC EN ARV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Tx!$E$4:$E$7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Tx!$G$4:$G$7</c:f>
              <c:numCache>
                <c:formatCode>#,##0</c:formatCode>
                <c:ptCount val="4"/>
                <c:pt idx="0">
                  <c:v>5525</c:v>
                </c:pt>
                <c:pt idx="1">
                  <c:v>5481</c:v>
                </c:pt>
                <c:pt idx="2">
                  <c:v>5963</c:v>
                </c:pt>
                <c:pt idx="3">
                  <c:v>6470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E-44A5-8798-0A4DA8BDF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841592"/>
        <c:axId val="510841264"/>
      </c:lineChart>
      <c:catAx>
        <c:axId val="51919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9189616"/>
        <c:crosses val="autoZero"/>
        <c:auto val="1"/>
        <c:lblAlgn val="ctr"/>
        <c:lblOffset val="100"/>
        <c:noMultiLvlLbl val="0"/>
      </c:catAx>
      <c:valAx>
        <c:axId val="51918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* #,##0.00_-;\-&quot;$&quot;* #,##0.00_-;_-&quot;$&quot;* &quot;-&quot;??_-;_-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9191912"/>
        <c:crosses val="autoZero"/>
        <c:crossBetween val="between"/>
      </c:valAx>
      <c:valAx>
        <c:axId val="51084126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0841592"/>
        <c:crosses val="max"/>
        <c:crossBetween val="between"/>
      </c:valAx>
      <c:catAx>
        <c:axId val="510841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841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rgbClr val="FFFF00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Condones!$B$105:$B$111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Condones!$C$105:$C$111</c:f>
              <c:numCache>
                <c:formatCode>#,##0</c:formatCode>
                <c:ptCount val="7"/>
                <c:pt idx="0">
                  <c:v>839000</c:v>
                </c:pt>
                <c:pt idx="1">
                  <c:v>1116900</c:v>
                </c:pt>
                <c:pt idx="2">
                  <c:v>2441900</c:v>
                </c:pt>
                <c:pt idx="3">
                  <c:v>2391600</c:v>
                </c:pt>
                <c:pt idx="4">
                  <c:v>2591904</c:v>
                </c:pt>
                <c:pt idx="5">
                  <c:v>2235800</c:v>
                </c:pt>
                <c:pt idx="6">
                  <c:v>1905628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E-4A6B-BE64-F52F362169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513596952"/>
        <c:axId val="513597280"/>
      </c:barChart>
      <c:catAx>
        <c:axId val="5135969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3597280"/>
        <c:crosses val="autoZero"/>
        <c:auto val="1"/>
        <c:lblAlgn val="ctr"/>
        <c:lblOffset val="100"/>
        <c:noMultiLvlLbl val="0"/>
      </c:catAx>
      <c:valAx>
        <c:axId val="513597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359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9033854365327"/>
          <c:y val="4.4003220609330942E-2"/>
          <c:w val="0.87372504314090982"/>
          <c:h val="0.80600128224399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Pruebas!$C$63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Pruebas!$B$64:$B$66</c:f>
              <c:strCache>
                <c:ptCount val="3"/>
                <c:pt idx="0">
                  <c:v>VIH</c:v>
                </c:pt>
                <c:pt idx="1">
                  <c:v>SIFILIS</c:v>
                </c:pt>
                <c:pt idx="2">
                  <c:v>DUALES</c:v>
                </c:pt>
              </c:strCache>
            </c:strRef>
          </c:cat>
          <c:val>
            <c:numRef>
              <c:f>Pruebas!$C$64:$C$66</c:f>
              <c:numCache>
                <c:formatCode>#,##0</c:formatCode>
                <c:ptCount val="3"/>
                <c:pt idx="0">
                  <c:v>101123</c:v>
                </c:pt>
                <c:pt idx="1">
                  <c:v>7895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E-4C13-B69A-956FEACD7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552106288"/>
        <c:axId val="552113504"/>
      </c:barChart>
      <c:lineChart>
        <c:grouping val="standard"/>
        <c:varyColors val="0"/>
        <c:ser>
          <c:idx val="1"/>
          <c:order val="1"/>
          <c:tx>
            <c:strRef>
              <c:f>Pruebas!$D$63</c:f>
              <c:strCache>
                <c:ptCount val="1"/>
                <c:pt idx="0">
                  <c:v>2019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34925" cap="rnd">
                <a:solidFill>
                  <a:srgbClr val="FF0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FDE-4C13-B69A-956FEACD7C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Pruebas!$B$64:$B$66</c:f>
              <c:strCache>
                <c:ptCount val="3"/>
                <c:pt idx="0">
                  <c:v>VIH</c:v>
                </c:pt>
                <c:pt idx="1">
                  <c:v>SIFILIS</c:v>
                </c:pt>
                <c:pt idx="2">
                  <c:v>DUALES</c:v>
                </c:pt>
              </c:strCache>
            </c:strRef>
          </c:cat>
          <c:val>
            <c:numRef>
              <c:f>Pruebas!$D$64:$D$66</c:f>
              <c:numCache>
                <c:formatCode>#,##0</c:formatCode>
                <c:ptCount val="3"/>
                <c:pt idx="0">
                  <c:v>132277</c:v>
                </c:pt>
                <c:pt idx="1">
                  <c:v>58330</c:v>
                </c:pt>
                <c:pt idx="2">
                  <c:v>19991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DE-4C13-B69A-956FEACD7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106288"/>
        <c:axId val="552113504"/>
      </c:lineChart>
      <c:catAx>
        <c:axId val="55210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2113504"/>
        <c:crosses val="autoZero"/>
        <c:auto val="1"/>
        <c:lblAlgn val="ctr"/>
        <c:lblOffset val="100"/>
        <c:noMultiLvlLbl val="0"/>
      </c:catAx>
      <c:valAx>
        <c:axId val="55211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210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65097877630264"/>
          <c:y val="0.91479031922724641"/>
          <c:w val="0.61894768452883953"/>
          <c:h val="8.5209680772753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Pruebas!$N$59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Pruebas!$M$60:$M$62</c:f>
              <c:strCache>
                <c:ptCount val="3"/>
                <c:pt idx="0">
                  <c:v>Pruebas aplicadas VIH - SIFILIS</c:v>
                </c:pt>
                <c:pt idx="1">
                  <c:v>Sifilis +</c:v>
                </c:pt>
                <c:pt idx="2">
                  <c:v>VIH reactiva</c:v>
                </c:pt>
              </c:strCache>
            </c:strRef>
          </c:cat>
          <c:val>
            <c:numRef>
              <c:f>Pruebas!$N$60:$N$62</c:f>
              <c:numCache>
                <c:formatCode>#,##0</c:formatCode>
                <c:ptCount val="3"/>
                <c:pt idx="0">
                  <c:v>1586</c:v>
                </c:pt>
                <c:pt idx="1">
                  <c:v>86</c:v>
                </c:pt>
                <c:pt idx="2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7-427B-B8FC-F1AAE15A9007}"/>
            </c:ext>
          </c:extLst>
        </c:ser>
        <c:ser>
          <c:idx val="1"/>
          <c:order val="1"/>
          <c:tx>
            <c:strRef>
              <c:f>Pruebas!$O$59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Pruebas!$M$60:$M$62</c:f>
              <c:strCache>
                <c:ptCount val="3"/>
                <c:pt idx="0">
                  <c:v>Pruebas aplicadas VIH - SIFILIS</c:v>
                </c:pt>
                <c:pt idx="1">
                  <c:v>Sifilis +</c:v>
                </c:pt>
                <c:pt idx="2">
                  <c:v>VIH reactiva</c:v>
                </c:pt>
              </c:strCache>
            </c:strRef>
          </c:cat>
          <c:val>
            <c:numRef>
              <c:f>Pruebas!$O$60:$O$62</c:f>
              <c:numCache>
                <c:formatCode>#,##0</c:formatCode>
                <c:ptCount val="3"/>
                <c:pt idx="0">
                  <c:v>1964</c:v>
                </c:pt>
                <c:pt idx="1">
                  <c:v>93</c:v>
                </c:pt>
                <c:pt idx="2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7-427B-B8FC-F1AAE15A90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4076664"/>
        <c:axId val="484081256"/>
      </c:barChart>
      <c:catAx>
        <c:axId val="484076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4081256"/>
        <c:crosses val="autoZero"/>
        <c:auto val="1"/>
        <c:lblAlgn val="ctr"/>
        <c:lblOffset val="100"/>
        <c:noMultiLvlLbl val="0"/>
      </c:catAx>
      <c:valAx>
        <c:axId val="484081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407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1A4-49DF-B3A6-1F2CA712F886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A4-49DF-B3A6-1F2CA712F886}"/>
              </c:ext>
            </c:extLst>
          </c:dPt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4-49DF-B3A6-1F2CA712F886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4-49DF-B3A6-1F2CA712F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'VIH DATOS'!$A$7:$A$39</c:f>
              <c:strCache>
                <c:ptCount val="33"/>
                <c:pt idx="0">
                  <c:v>San Luis Potosí</c:v>
                </c:pt>
                <c:pt idx="1">
                  <c:v>Nuevo León</c:v>
                </c:pt>
                <c:pt idx="2">
                  <c:v>Querétaro</c:v>
                </c:pt>
                <c:pt idx="3">
                  <c:v>Colima</c:v>
                </c:pt>
                <c:pt idx="4">
                  <c:v>Aguascalientes</c:v>
                </c:pt>
                <c:pt idx="5">
                  <c:v>Puebla</c:v>
                </c:pt>
                <c:pt idx="6">
                  <c:v>Baja California Sur</c:v>
                </c:pt>
                <c:pt idx="7">
                  <c:v>Sinaloa</c:v>
                </c:pt>
                <c:pt idx="8">
                  <c:v>Hidalgo</c:v>
                </c:pt>
                <c:pt idx="9">
                  <c:v>Tamaulipas</c:v>
                </c:pt>
                <c:pt idx="10">
                  <c:v>Zacatecas</c:v>
                </c:pt>
                <c:pt idx="11">
                  <c:v>Quintana Roo</c:v>
                </c:pt>
                <c:pt idx="12">
                  <c:v>Baja California</c:v>
                </c:pt>
                <c:pt idx="13">
                  <c:v>Veracruz</c:v>
                </c:pt>
                <c:pt idx="14">
                  <c:v>Chiapas</c:v>
                </c:pt>
                <c:pt idx="15">
                  <c:v>Yucatán</c:v>
                </c:pt>
                <c:pt idx="16">
                  <c:v>Guanajuato</c:v>
                </c:pt>
                <c:pt idx="17">
                  <c:v>Nacional</c:v>
                </c:pt>
                <c:pt idx="18">
                  <c:v>Campeche</c:v>
                </c:pt>
                <c:pt idx="19">
                  <c:v>Tlaxcala</c:v>
                </c:pt>
                <c:pt idx="20">
                  <c:v>Sonora</c:v>
                </c:pt>
                <c:pt idx="21">
                  <c:v>Morelos</c:v>
                </c:pt>
                <c:pt idx="22">
                  <c:v>Estado de México</c:v>
                </c:pt>
                <c:pt idx="23">
                  <c:v>Nayarit</c:v>
                </c:pt>
                <c:pt idx="24">
                  <c:v>Ciudad de México</c:v>
                </c:pt>
                <c:pt idx="25">
                  <c:v>Jalisco</c:v>
                </c:pt>
                <c:pt idx="26">
                  <c:v>Coahuila</c:v>
                </c:pt>
                <c:pt idx="27">
                  <c:v>Chihuahua</c:v>
                </c:pt>
                <c:pt idx="28">
                  <c:v>Michoacán</c:v>
                </c:pt>
                <c:pt idx="29">
                  <c:v>Oaxaca</c:v>
                </c:pt>
                <c:pt idx="30">
                  <c:v>Durango</c:v>
                </c:pt>
                <c:pt idx="31">
                  <c:v>Guerrero</c:v>
                </c:pt>
                <c:pt idx="32">
                  <c:v>Tabasco</c:v>
                </c:pt>
              </c:strCache>
            </c:strRef>
          </c:cat>
          <c:val>
            <c:numRef>
              <c:f>'VIH DATOS'!$B$7:$B$39</c:f>
              <c:numCache>
                <c:formatCode>0.00%</c:formatCode>
                <c:ptCount val="33"/>
                <c:pt idx="0">
                  <c:v>2.052</c:v>
                </c:pt>
                <c:pt idx="1">
                  <c:v>1.6879999999999999</c:v>
                </c:pt>
                <c:pt idx="2">
                  <c:v>1.5349999999999999</c:v>
                </c:pt>
                <c:pt idx="3">
                  <c:v>1.36</c:v>
                </c:pt>
                <c:pt idx="4">
                  <c:v>1.3260000000000001</c:v>
                </c:pt>
                <c:pt idx="5">
                  <c:v>1.2370000000000001</c:v>
                </c:pt>
                <c:pt idx="6">
                  <c:v>1.179</c:v>
                </c:pt>
                <c:pt idx="7">
                  <c:v>1.0669999999999999</c:v>
                </c:pt>
                <c:pt idx="8">
                  <c:v>1.0629999999999999</c:v>
                </c:pt>
                <c:pt idx="9">
                  <c:v>0.96899999999999997</c:v>
                </c:pt>
                <c:pt idx="10">
                  <c:v>0.85799999999999998</c:v>
                </c:pt>
                <c:pt idx="11">
                  <c:v>0.85499999999999998</c:v>
                </c:pt>
                <c:pt idx="12">
                  <c:v>0.80500000000000005</c:v>
                </c:pt>
                <c:pt idx="13">
                  <c:v>0.73599999999999999</c:v>
                </c:pt>
                <c:pt idx="14">
                  <c:v>0.70499999999999996</c:v>
                </c:pt>
                <c:pt idx="15">
                  <c:v>0.67600000000000005</c:v>
                </c:pt>
                <c:pt idx="16">
                  <c:v>0.66700000000000004</c:v>
                </c:pt>
                <c:pt idx="17">
                  <c:v>0.64200000000000002</c:v>
                </c:pt>
                <c:pt idx="18">
                  <c:v>0.625</c:v>
                </c:pt>
                <c:pt idx="19">
                  <c:v>0.6</c:v>
                </c:pt>
                <c:pt idx="20">
                  <c:v>0.56100000000000005</c:v>
                </c:pt>
                <c:pt idx="21">
                  <c:v>0.44</c:v>
                </c:pt>
                <c:pt idx="22">
                  <c:v>0.433</c:v>
                </c:pt>
                <c:pt idx="23">
                  <c:v>0.29699999999999999</c:v>
                </c:pt>
                <c:pt idx="24">
                  <c:v>0.29599999999999999</c:v>
                </c:pt>
                <c:pt idx="25">
                  <c:v>0.27900000000000003</c:v>
                </c:pt>
                <c:pt idx="26">
                  <c:v>0.23899999999999999</c:v>
                </c:pt>
                <c:pt idx="27">
                  <c:v>0.223</c:v>
                </c:pt>
                <c:pt idx="28">
                  <c:v>0.14899999999999999</c:v>
                </c:pt>
                <c:pt idx="29">
                  <c:v>0.127</c:v>
                </c:pt>
                <c:pt idx="30">
                  <c:v>0.114</c:v>
                </c:pt>
                <c:pt idx="31">
                  <c:v>5.8999999999999997E-2</c:v>
                </c:pt>
                <c:pt idx="3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4-49DF-B3A6-1F2CA712F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0880952"/>
        <c:axId val="510877344"/>
      </c:barChart>
      <c:catAx>
        <c:axId val="51088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0877344"/>
        <c:crosses val="autoZero"/>
        <c:auto val="1"/>
        <c:lblAlgn val="ctr"/>
        <c:lblOffset val="100"/>
        <c:noMultiLvlLbl val="0"/>
      </c:catAx>
      <c:valAx>
        <c:axId val="510877344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0880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Migrantes!$F$6</c:f>
              <c:strCache>
                <c:ptCount val="1"/>
                <c:pt idx="0">
                  <c:v>Mujeres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Migrantes!$G$5:$J$5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</c:strCache>
            </c:strRef>
          </c:cat>
          <c:val>
            <c:numRef>
              <c:f>Migrantes!$G$6:$J$6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2-43A1-868D-C4E1B21DF696}"/>
            </c:ext>
          </c:extLst>
        </c:ser>
        <c:ser>
          <c:idx val="1"/>
          <c:order val="1"/>
          <c:tx>
            <c:strRef>
              <c:f>Migrantes!$F$7</c:f>
              <c:strCache>
                <c:ptCount val="1"/>
                <c:pt idx="0">
                  <c:v>Hombres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Migrantes!$G$5:$J$5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</c:strCache>
            </c:strRef>
          </c:cat>
          <c:val>
            <c:numRef>
              <c:f>Migrantes!$G$7:$J$7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82-43A1-868D-C4E1B21DF696}"/>
            </c:ext>
          </c:extLst>
        </c:ser>
        <c:ser>
          <c:idx val="2"/>
          <c:order val="2"/>
          <c:tx>
            <c:strRef>
              <c:f>Migrantes!$F$8</c:f>
              <c:strCache>
                <c:ptCount val="1"/>
                <c:pt idx="0">
                  <c:v>Personas migrantes atendidas vinculadas SAIH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Migrantes!$G$5:$J$5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</c:strCache>
            </c:strRef>
          </c:cat>
          <c:val>
            <c:numRef>
              <c:f>Migrantes!$G$8:$J$8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19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82-43A1-868D-C4E1B21DF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45630928"/>
        <c:axId val="345629944"/>
        <c:axId val="616344752"/>
      </c:bar3DChart>
      <c:catAx>
        <c:axId val="34563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5629944"/>
        <c:crosses val="autoZero"/>
        <c:auto val="1"/>
        <c:lblAlgn val="ctr"/>
        <c:lblOffset val="100"/>
        <c:noMultiLvlLbl val="0"/>
      </c:catAx>
      <c:valAx>
        <c:axId val="34562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5630928"/>
        <c:crosses val="autoZero"/>
        <c:crossBetween val="between"/>
      </c:valAx>
      <c:serAx>
        <c:axId val="616344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562994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2F-49C1-90BE-AB87AFE9D43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2F-49C1-90BE-AB87AFE9D43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2F-49C1-90BE-AB87AFE9D43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2F-49C1-90BE-AB87AFE9D43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2F-49C1-90BE-AB87AFE9D432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2F-49C1-90BE-AB87AFE9D432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2F-49C1-90BE-AB87AFE9D4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Carceles!$A$7:$A$13</c:f>
              <c:strCache>
                <c:ptCount val="7"/>
                <c:pt idx="0">
                  <c:v>CRS</c:v>
                </c:pt>
                <c:pt idx="1">
                  <c:v>CPP</c:v>
                </c:pt>
                <c:pt idx="2">
                  <c:v>FEMENIL</c:v>
                </c:pt>
                <c:pt idx="3">
                  <c:v>SUR</c:v>
                </c:pt>
                <c:pt idx="4">
                  <c:v>CHAPALA</c:v>
                </c:pt>
                <c:pt idx="5">
                  <c:v>VALLARTA</c:v>
                </c:pt>
                <c:pt idx="6">
                  <c:v>CEFERESO NUM. 2</c:v>
                </c:pt>
              </c:strCache>
            </c:strRef>
          </c:cat>
          <c:val>
            <c:numRef>
              <c:f>Carceles!$B$7:$B$13</c:f>
              <c:numCache>
                <c:formatCode>0%</c:formatCode>
                <c:ptCount val="7"/>
                <c:pt idx="0">
                  <c:v>0.35164835164835168</c:v>
                </c:pt>
                <c:pt idx="1">
                  <c:v>0.31868131868131866</c:v>
                </c:pt>
                <c:pt idx="2">
                  <c:v>2.197802197802198E-2</c:v>
                </c:pt>
                <c:pt idx="3">
                  <c:v>9.8901098901098897E-2</c:v>
                </c:pt>
                <c:pt idx="4">
                  <c:v>2.197802197802198E-2</c:v>
                </c:pt>
                <c:pt idx="5">
                  <c:v>0.10989010989010989</c:v>
                </c:pt>
                <c:pt idx="6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2F-49C1-90BE-AB87AFE9D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4">
                    <a:shade val="76000"/>
                  </a:schemeClr>
                </a:fgClr>
                <a:bgClr>
                  <a:schemeClr val="accent4">
                    <a:shade val="7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shade val="76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2CB-4A5F-BBE2-825534E1EC48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>
                    <a:tint val="77000"/>
                  </a:schemeClr>
                </a:fgClr>
                <a:bgClr>
                  <a:schemeClr val="accent4">
                    <a:tint val="77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tint val="77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2CB-4A5F-BBE2-825534E1EC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Carceles!$I$31:$I$32</c:f>
              <c:strCache>
                <c:ptCount val="2"/>
                <c:pt idx="0">
                  <c:v>FIRESO Y FORANEOS</c:v>
                </c:pt>
                <c:pt idx="1">
                  <c:v>CEFERESO</c:v>
                </c:pt>
              </c:strCache>
            </c:strRef>
          </c:cat>
          <c:val>
            <c:numRef>
              <c:f>Carceles!$J$31:$J$32</c:f>
              <c:numCache>
                <c:formatCode>0%</c:formatCode>
                <c:ptCount val="2"/>
                <c:pt idx="0">
                  <c:v>0.92307692307692313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CB-4A5F-BBE2-825534E1EC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Carceles!$J$18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E1D-4AF2-8926-F6790C86CD5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E1D-4AF2-8926-F6790C86CD5A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E1D-4AF2-8926-F6790C86CD5A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4E1D-4AF2-8926-F6790C86CD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Carceles!$I$19:$I$22</c:f>
              <c:strCache>
                <c:ptCount val="4"/>
                <c:pt idx="0">
                  <c:v>-50</c:v>
                </c:pt>
                <c:pt idx="1">
                  <c:v>51 - 199</c:v>
                </c:pt>
                <c:pt idx="2">
                  <c:v>200</c:v>
                </c:pt>
                <c:pt idx="3">
                  <c:v>SIN CV</c:v>
                </c:pt>
              </c:strCache>
            </c:strRef>
          </c:cat>
          <c:val>
            <c:numRef>
              <c:f>Carceles!$J$19:$J$22</c:f>
              <c:numCache>
                <c:formatCode>0%</c:formatCode>
                <c:ptCount val="4"/>
                <c:pt idx="0">
                  <c:v>0.8571428571428571</c:v>
                </c:pt>
                <c:pt idx="1">
                  <c:v>1.098901098901099E-2</c:v>
                </c:pt>
                <c:pt idx="2">
                  <c:v>0.10989010989010989</c:v>
                </c:pt>
                <c:pt idx="3">
                  <c:v>2.197802197802198E-2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1D-4AF2-8926-F6790C86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624E-2"/>
          <c:y val="5.0765999999999999E-2"/>
          <c:w val="0.76115100000000002"/>
          <c:h val="0.862516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 w="25400"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88</a:t>
                    </a:r>
                    <a:endPara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B-435C-B160-BFA972752288}"/>
                </c:ext>
              </c:extLst>
            </c:dLbl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Sheet1!$B$1:$B$1</c:f>
              <c:strCache>
                <c:ptCount val="1"/>
                <c:pt idx="0">
                  <c:v>Indetectables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FB-435C-B160-BFA972752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94734552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Carceles!$J$24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D24-4EC2-B464-5FB5FA23740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D24-4EC2-B464-5FB5FA237401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D24-4EC2-B464-5FB5FA237401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4D24-4EC2-B464-5FB5FA2374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Carceles!$I$25:$I$28</c:f>
              <c:strCache>
                <c:ptCount val="4"/>
                <c:pt idx="0">
                  <c:v>-200</c:v>
                </c:pt>
                <c:pt idx="1">
                  <c:v>200 - 499</c:v>
                </c:pt>
                <c:pt idx="2">
                  <c:v>500</c:v>
                </c:pt>
                <c:pt idx="3">
                  <c:v>SIN Cd4</c:v>
                </c:pt>
              </c:strCache>
            </c:strRef>
          </c:cat>
          <c:val>
            <c:numRef>
              <c:f>Carceles!$J$25:$J$28</c:f>
              <c:numCache>
                <c:formatCode>0%</c:formatCode>
                <c:ptCount val="4"/>
                <c:pt idx="0">
                  <c:v>0.12087912087912088</c:v>
                </c:pt>
                <c:pt idx="1">
                  <c:v>0.40659340659340659</c:v>
                </c:pt>
                <c:pt idx="2">
                  <c:v>0.2857142857142857</c:v>
                </c:pt>
                <c:pt idx="3">
                  <c:v>0.18681318681318682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24-4EC2-B464-5FB5FA23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'Carceles - Insumos'!$A$7</c:f>
              <c:strCache>
                <c:ptCount val="1"/>
                <c:pt idx="0">
                  <c:v>Numero de condones entregados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'Carceles - Insumos'!$B$6:$H$6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2019*</c:v>
                </c:pt>
              </c:strCache>
            </c:strRef>
          </c:cat>
          <c:val>
            <c:numRef>
              <c:f>'Carceles - Insumos'!$B$7:$H$7</c:f>
              <c:numCache>
                <c:formatCode>#,##0</c:formatCode>
                <c:ptCount val="7"/>
                <c:pt idx="0">
                  <c:v>16000</c:v>
                </c:pt>
                <c:pt idx="1">
                  <c:v>50000</c:v>
                </c:pt>
                <c:pt idx="2">
                  <c:v>63000</c:v>
                </c:pt>
                <c:pt idx="3">
                  <c:v>32000</c:v>
                </c:pt>
                <c:pt idx="4">
                  <c:v>55000</c:v>
                </c:pt>
                <c:pt idx="5">
                  <c:v>55000</c:v>
                </c:pt>
                <c:pt idx="6">
                  <c:v>36200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7-4A16-9934-78671464D6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48529648"/>
        <c:axId val="549033960"/>
      </c:barChart>
      <c:catAx>
        <c:axId val="54852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9033960"/>
        <c:crosses val="autoZero"/>
        <c:auto val="1"/>
        <c:lblAlgn val="ctr"/>
        <c:lblOffset val="100"/>
        <c:noMultiLvlLbl val="0"/>
      </c:catAx>
      <c:valAx>
        <c:axId val="5490339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852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'Carceles - Insumos'!$B$25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'Carceles - Insumos'!$A$26:$A$28</c:f>
              <c:strCache>
                <c:ptCount val="3"/>
                <c:pt idx="0">
                  <c:v>Pruebas rápidas entregadas VIH </c:v>
                </c:pt>
                <c:pt idx="1">
                  <c:v>Pruebas rápidas entregadas Sífilis</c:v>
                </c:pt>
                <c:pt idx="2">
                  <c:v>Pruebas aplicadas VIH</c:v>
                </c:pt>
              </c:strCache>
            </c:strRef>
          </c:cat>
          <c:val>
            <c:numRef>
              <c:f>'Carceles - Insumos'!$B$26:$B$28</c:f>
              <c:numCache>
                <c:formatCode>#,##0</c:formatCode>
                <c:ptCount val="3"/>
                <c:pt idx="0">
                  <c:v>4010</c:v>
                </c:pt>
                <c:pt idx="1">
                  <c:v>3600</c:v>
                </c:pt>
                <c:pt idx="2">
                  <c:v>2473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D-4A71-8599-FD4B6020BA78}"/>
            </c:ext>
          </c:extLst>
        </c:ser>
        <c:ser>
          <c:idx val="1"/>
          <c:order val="1"/>
          <c:tx>
            <c:strRef>
              <c:f>'Carceles - Insumos'!$C$25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'Carceles - Insumos'!$A$26:$A$28</c:f>
              <c:strCache>
                <c:ptCount val="3"/>
                <c:pt idx="0">
                  <c:v>Pruebas rápidas entregadas VIH </c:v>
                </c:pt>
                <c:pt idx="1">
                  <c:v>Pruebas rápidas entregadas Sífilis</c:v>
                </c:pt>
                <c:pt idx="2">
                  <c:v>Pruebas aplicadas VIH</c:v>
                </c:pt>
              </c:strCache>
            </c:strRef>
          </c:cat>
          <c:val>
            <c:numRef>
              <c:f>'Carceles - Insumos'!$C$26:$C$28</c:f>
              <c:numCache>
                <c:formatCode>#,##0</c:formatCode>
                <c:ptCount val="3"/>
                <c:pt idx="0">
                  <c:v>3150</c:v>
                </c:pt>
                <c:pt idx="1">
                  <c:v>1350</c:v>
                </c:pt>
                <c:pt idx="2">
                  <c:v>4432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D-4A71-8599-FD4B6020BA78}"/>
            </c:ext>
          </c:extLst>
        </c:ser>
        <c:ser>
          <c:idx val="2"/>
          <c:order val="2"/>
          <c:tx>
            <c:strRef>
              <c:f>'Carceles - Insumos'!$D$25</c:f>
              <c:strCache>
                <c:ptCount val="1"/>
                <c:pt idx="0">
                  <c:v>2019*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'Carceles - Insumos'!$A$26:$A$28</c:f>
              <c:strCache>
                <c:ptCount val="3"/>
                <c:pt idx="0">
                  <c:v>Pruebas rápidas entregadas VIH </c:v>
                </c:pt>
                <c:pt idx="1">
                  <c:v>Pruebas rápidas entregadas Sífilis</c:v>
                </c:pt>
                <c:pt idx="2">
                  <c:v>Pruebas aplicadas VIH</c:v>
                </c:pt>
              </c:strCache>
            </c:strRef>
          </c:cat>
          <c:val>
            <c:numRef>
              <c:f>'Carceles - Insumos'!$D$26:$D$28</c:f>
              <c:numCache>
                <c:formatCode>#,##0</c:formatCode>
                <c:ptCount val="3"/>
                <c:pt idx="0">
                  <c:v>5400</c:v>
                </c:pt>
                <c:pt idx="1">
                  <c:v>6300</c:v>
                </c:pt>
                <c:pt idx="2">
                  <c:v>3093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D-4A71-8599-FD4B6020BA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7961320"/>
        <c:axId val="347961648"/>
      </c:barChart>
      <c:catAx>
        <c:axId val="347961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97" b="0" i="0" u="none" strike="noStrike" kern="1200" cap="none" spc="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7961648"/>
        <c:crosses val="autoZero"/>
        <c:auto val="1"/>
        <c:lblAlgn val="ctr"/>
        <c:lblOffset val="100"/>
        <c:noMultiLvlLbl val="0"/>
      </c:catAx>
      <c:valAx>
        <c:axId val="34796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796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'Pre-p'!$A$11:$A$16</c:f>
              <c:strCache>
                <c:ptCount val="6"/>
                <c:pt idx="0">
                  <c:v>Pareja estable con status negativo</c:v>
                </c:pt>
                <c:pt idx="1">
                  <c:v>Pareja estable VIH positiva - indetectable</c:v>
                </c:pt>
                <c:pt idx="2">
                  <c:v>Cambio de residencia </c:v>
                </c:pt>
                <c:pt idx="3">
                  <c:v>Abandono - por mal apego y seguimiento</c:v>
                </c:pt>
                <c:pt idx="4">
                  <c:v>Baja - por derivación a PEP</c:v>
                </c:pt>
                <c:pt idx="5">
                  <c:v>Baja - por seroconversión en periodo de ventana</c:v>
                </c:pt>
              </c:strCache>
            </c:strRef>
          </c:cat>
          <c:val>
            <c:numRef>
              <c:f>'Pre-p'!$B$11:$B$16</c:f>
              <c:numCache>
                <c:formatCode>0%</c:formatCode>
                <c:ptCount val="6"/>
                <c:pt idx="0">
                  <c:v>0.17391304347826086</c:v>
                </c:pt>
                <c:pt idx="1">
                  <c:v>0.17391304347826086</c:v>
                </c:pt>
                <c:pt idx="2">
                  <c:v>0.21739130434782608</c:v>
                </c:pt>
                <c:pt idx="3">
                  <c:v>0.34782608695652173</c:v>
                </c:pt>
                <c:pt idx="4">
                  <c:v>4.3478260869565216E-2</c:v>
                </c:pt>
                <c:pt idx="5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C-42CA-A8A9-3257BD2D07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32912072"/>
        <c:axId val="532911088"/>
      </c:barChart>
      <c:catAx>
        <c:axId val="532912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2911088"/>
        <c:crosses val="autoZero"/>
        <c:auto val="1"/>
        <c:lblAlgn val="r"/>
        <c:lblOffset val="100"/>
        <c:noMultiLvlLbl val="0"/>
      </c:catAx>
      <c:valAx>
        <c:axId val="53291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2912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6258152206981"/>
          <c:y val="6.0129932133784404E-2"/>
          <c:w val="0.8354838528497972"/>
          <c:h val="0.80673026017890637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6"/>
              </a:solidFill>
              <a:miter lim="800000"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'Pre-p'!$A$21:$A$23</c:f>
              <c:strCache>
                <c:ptCount val="3"/>
                <c:pt idx="0">
                  <c:v>Pacientes incluidos en el protocolo</c:v>
                </c:pt>
                <c:pt idx="1">
                  <c:v>Fueron tratados por SIFILIS</c:v>
                </c:pt>
                <c:pt idx="2">
                  <c:v>Nuevas infecciones SIFILIS</c:v>
                </c:pt>
              </c:strCache>
            </c:strRef>
          </c:cat>
          <c:val>
            <c:numRef>
              <c:f>'Pre-p'!$B$21:$B$23</c:f>
              <c:numCache>
                <c:formatCode>0%</c:formatCode>
                <c:ptCount val="3"/>
                <c:pt idx="0">
                  <c:v>1</c:v>
                </c:pt>
                <c:pt idx="1">
                  <c:v>0.2</c:v>
                </c:pt>
                <c:pt idx="2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C-4C5C-BDC1-9E0D1F31EA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552117440"/>
        <c:axId val="552117768"/>
      </c:barChart>
      <c:catAx>
        <c:axId val="552117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2117768"/>
        <c:crosses val="autoZero"/>
        <c:auto val="1"/>
        <c:lblAlgn val="ctr"/>
        <c:lblOffset val="100"/>
        <c:noMultiLvlLbl val="0"/>
      </c:catAx>
      <c:valAx>
        <c:axId val="5521177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211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PEP!$C$24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PEP!$B$25:$B$28</c:f>
              <c:strCache>
                <c:ptCount val="4"/>
                <c:pt idx="0">
                  <c:v>ACUDIERON A SOLICITAR PEP</c:v>
                </c:pt>
                <c:pt idx="1">
                  <c:v>TOMARON  ARV</c:v>
                </c:pt>
                <c:pt idx="2">
                  <c:v>ACC. OCUPACIONAL</c:v>
                </c:pt>
                <c:pt idx="3">
                  <c:v>NO OCUPACIONAL</c:v>
                </c:pt>
              </c:strCache>
            </c:strRef>
          </c:cat>
          <c:val>
            <c:numRef>
              <c:f>PEP!$C$25:$C$28</c:f>
              <c:numCache>
                <c:formatCode>General</c:formatCode>
                <c:ptCount val="4"/>
                <c:pt idx="0">
                  <c:v>182</c:v>
                </c:pt>
                <c:pt idx="1">
                  <c:v>132</c:v>
                </c:pt>
                <c:pt idx="2">
                  <c:v>1</c:v>
                </c:pt>
                <c:pt idx="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2-43AB-A856-63562290B808}"/>
            </c:ext>
          </c:extLst>
        </c:ser>
        <c:ser>
          <c:idx val="1"/>
          <c:order val="1"/>
          <c:tx>
            <c:strRef>
              <c:f>PEP!$D$24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7002921654504743E-2"/>
                  <c:y val="2.520741534675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A2-4086-AD1C-1AE857C6F74A}"/>
                </c:ext>
              </c:extLst>
            </c:dLbl>
            <c:dLbl>
              <c:idx val="1"/>
              <c:layout>
                <c:manualLayout>
                  <c:x val="2.4731522406552336E-2"/>
                  <c:y val="-7.5622246040252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A2-4086-AD1C-1AE857C6F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PEP!$B$25:$B$28</c:f>
              <c:strCache>
                <c:ptCount val="4"/>
                <c:pt idx="0">
                  <c:v>ACUDIERON A SOLICITAR PEP</c:v>
                </c:pt>
                <c:pt idx="1">
                  <c:v>TOMARON  ARV</c:v>
                </c:pt>
                <c:pt idx="2">
                  <c:v>ACC. OCUPACIONAL</c:v>
                </c:pt>
                <c:pt idx="3">
                  <c:v>NO OCUPACIONAL</c:v>
                </c:pt>
              </c:strCache>
            </c:strRef>
          </c:cat>
          <c:val>
            <c:numRef>
              <c:f>PEP!$D$25:$D$28</c:f>
              <c:numCache>
                <c:formatCode>General</c:formatCode>
                <c:ptCount val="4"/>
                <c:pt idx="0">
                  <c:v>386</c:v>
                </c:pt>
                <c:pt idx="1">
                  <c:v>298</c:v>
                </c:pt>
                <c:pt idx="2">
                  <c:v>46</c:v>
                </c:pt>
                <c:pt idx="3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2-43AB-A856-63562290B8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2895768"/>
        <c:axId val="552897080"/>
        <c:axId val="596393888"/>
      </c:bar3DChart>
      <c:catAx>
        <c:axId val="55289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2897080"/>
        <c:crosses val="autoZero"/>
        <c:auto val="1"/>
        <c:lblAlgn val="ctr"/>
        <c:lblOffset val="100"/>
        <c:noMultiLvlLbl val="0"/>
      </c:catAx>
      <c:valAx>
        <c:axId val="55289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2895768"/>
        <c:crosses val="autoZero"/>
        <c:crossBetween val="between"/>
      </c:valAx>
      <c:serAx>
        <c:axId val="596393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28970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58804671482734"/>
          <c:y val="0.88320233416696425"/>
          <c:w val="0.18554946395763997"/>
          <c:h val="6.386209360485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Facebook!$E$3</c:f>
              <c:strCache>
                <c:ptCount val="1"/>
                <c:pt idx="0">
                  <c:v>Seguidores </c:v>
                </c:pt>
              </c:strCache>
            </c:strRef>
          </c:tx>
          <c:explosion val="5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ACD-4329-BFBF-FE28DFD3A59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ACD-4329-BFBF-FE28DFD3A59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Facebook!$F$2:$G$2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Facebook!$F$3:$G$3</c:f>
              <c:numCache>
                <c:formatCode>#,##0</c:formatCode>
                <c:ptCount val="2"/>
                <c:pt idx="0" formatCode="General">
                  <c:v>7925</c:v>
                </c:pt>
                <c:pt idx="1">
                  <c:v>9261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CD-4329-BFBF-FE28DFD3A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Facebook!$B$20:$C$20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Facebook!$B$21:$C$21</c:f>
              <c:numCache>
                <c:formatCode>0%</c:formatCode>
                <c:ptCount val="2"/>
                <c:pt idx="0">
                  <c:v>0.38137000000000004</c:v>
                </c:pt>
                <c:pt idx="1">
                  <c:v>0.61854999999999982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5-4C0D-BC4D-D9B9C266C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32909120"/>
        <c:axId val="532905840"/>
      </c:barChart>
      <c:catAx>
        <c:axId val="53290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2905840"/>
        <c:crosses val="autoZero"/>
        <c:auto val="1"/>
        <c:lblAlgn val="ctr"/>
        <c:lblOffset val="100"/>
        <c:noMultiLvlLbl val="0"/>
      </c:catAx>
      <c:valAx>
        <c:axId val="5329058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290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Twitter!$A$5</c:f>
              <c:strCache>
                <c:ptCount val="1"/>
                <c:pt idx="0">
                  <c:v>Seguidores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4">
                    <a:shade val="76000"/>
                  </a:schemeClr>
                </a:fgClr>
                <a:bgClr>
                  <a:schemeClr val="accent4">
                    <a:shade val="7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shade val="76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5B8-4045-AFF3-46AAEC7EF9F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>
                    <a:tint val="77000"/>
                  </a:schemeClr>
                </a:fgClr>
                <a:bgClr>
                  <a:schemeClr val="accent4">
                    <a:tint val="77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tint val="77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5B8-4045-AFF3-46AAEC7EF9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Twitter!$B$4:$C$4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Twitter!$B$5:$C$5</c:f>
              <c:numCache>
                <c:formatCode>General</c:formatCode>
                <c:ptCount val="2"/>
                <c:pt idx="0">
                  <c:v>221</c:v>
                </c:pt>
                <c:pt idx="1">
                  <c:v>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B8-4045-AFF3-46AAEC7E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Twitter!$A$11:$A$12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Twitter!$B$11:$B$12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6-4140-93BC-EB6036A1A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625738640"/>
        <c:axId val="625744216"/>
      </c:barChart>
      <c:catAx>
        <c:axId val="62573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25744216"/>
        <c:crosses val="autoZero"/>
        <c:auto val="1"/>
        <c:lblAlgn val="ctr"/>
        <c:lblOffset val="100"/>
        <c:noMultiLvlLbl val="0"/>
      </c:catAx>
      <c:valAx>
        <c:axId val="6257442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2573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624E-2"/>
          <c:y val="5.0765999999999999E-2"/>
          <c:w val="0.76115100000000002"/>
          <c:h val="0.862516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4409D33-81FF-4324-A962-DB7CB297C4EA}" type="VALUE">
                      <a:rPr lang="en-US" sz="1400" b="1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0A2-46F6-94CD-62E76B02F382}"/>
                </c:ext>
              </c:extLst>
            </c:dLbl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Sheet1!$B$1:$B$1</c:f>
              <c:strCache>
                <c:ptCount val="1"/>
                <c:pt idx="0">
                  <c:v>En supresión viral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2-46F6-94CD-62E76B02F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94734552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624E-2"/>
          <c:y val="5.0765999999999999E-2"/>
          <c:w val="0.76115100000000002"/>
          <c:h val="0.862516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F34A24-7FE0-4EA3-A92A-2FDD98ED2239}" type="VALUE">
                      <a:rPr lang="en-US" sz="1400" b="1"/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numFmt formatCode="#,##0_);\(#,##0\)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4D0-4579-82A2-504450518B9E}"/>
                </c:ext>
              </c:extLst>
            </c:dLbl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Sheet1!$B$1:$B$1</c:f>
              <c:strCache>
                <c:ptCount val="1"/>
                <c:pt idx="0">
                  <c:v>Detección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0-4579-82A2-504450518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94734552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624E-2"/>
          <c:y val="5.0765999999999999E-2"/>
          <c:w val="0.76115100000000002"/>
          <c:h val="0.862516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7E3205-8DA4-4D70-A6AE-0CDD6CE09EEC}" type="VALUE">
                      <a:rPr lang="en-US" sz="1400" b="1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040-46D5-B0E7-B1589FE32BDA}"/>
                </c:ext>
              </c:extLst>
            </c:dLbl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Sheet1!$B$1:$B$1</c:f>
              <c:strCache>
                <c:ptCount val="1"/>
                <c:pt idx="0">
                  <c:v>Tratamiento ARV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40-46D5-B0E7-B1589FE32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94734552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624E-2"/>
          <c:y val="5.0765999999999999E-2"/>
          <c:w val="0.76115100000000002"/>
          <c:h val="0.862516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 w="25400"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94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D-4D63-8421-884A2886C5A6}"/>
                </c:ext>
              </c:extLst>
            </c:dLbl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Sheet1!$B$1:$B$1</c:f>
              <c:strCache>
                <c:ptCount val="1"/>
                <c:pt idx="0">
                  <c:v>Tratamiento ARV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D-4D63-8421-884A2886C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94734552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72879030031205E-2"/>
          <c:y val="0.11582471876274074"/>
          <c:w val="0.91580184337581272"/>
          <c:h val="0.75461264010620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Claudia!$J$4</c:f>
              <c:strCache>
                <c:ptCount val="1"/>
                <c:pt idx="0">
                  <c:v>HSH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Claudia!$K$3:$L$3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Claudia!$K$4:$L$4</c:f>
              <c:numCache>
                <c:formatCode>0%</c:formatCode>
                <c:ptCount val="2"/>
                <c:pt idx="0">
                  <c:v>0.70772946859903385</c:v>
                </c:pt>
                <c:pt idx="1">
                  <c:v>0.75327510917030571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E-49C6-B88D-1895E4F7C252}"/>
            </c:ext>
          </c:extLst>
        </c:ser>
        <c:ser>
          <c:idx val="1"/>
          <c:order val="1"/>
          <c:tx>
            <c:strRef>
              <c:f>Claudia!$J$5</c:f>
              <c:strCache>
                <c:ptCount val="1"/>
                <c:pt idx="0">
                  <c:v>BSX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Claudia!$K$3:$L$3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Claudia!$K$5:$L$5</c:f>
              <c:numCache>
                <c:formatCode>0%</c:formatCode>
                <c:ptCount val="2"/>
                <c:pt idx="0">
                  <c:v>0.10628019323671498</c:v>
                </c:pt>
                <c:pt idx="1">
                  <c:v>7.8602620087336247E-2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E-49C6-B88D-1895E4F7C252}"/>
            </c:ext>
          </c:extLst>
        </c:ser>
        <c:ser>
          <c:idx val="2"/>
          <c:order val="2"/>
          <c:tx>
            <c:strRef>
              <c:f>Claudia!$J$6</c:f>
              <c:strCache>
                <c:ptCount val="1"/>
                <c:pt idx="0">
                  <c:v>HTSX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Claudia!$K$3:$L$3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Claudia!$K$6:$L$6</c:f>
              <c:numCache>
                <c:formatCode>0%</c:formatCode>
                <c:ptCount val="2"/>
                <c:pt idx="0">
                  <c:v>8.6956521739130432E-2</c:v>
                </c:pt>
                <c:pt idx="1">
                  <c:v>9.606986899563319E-2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EE-49C6-B88D-1895E4F7C252}"/>
            </c:ext>
          </c:extLst>
        </c:ser>
        <c:ser>
          <c:idx val="3"/>
          <c:order val="3"/>
          <c:tx>
            <c:strRef>
              <c:f>Claudia!$J$7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Claudia!$K$3:$L$3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Claudia!$K$7:$L$7</c:f>
              <c:numCache>
                <c:formatCode>0%</c:formatCode>
                <c:ptCount val="2"/>
                <c:pt idx="0">
                  <c:v>7.246376811594203E-3</c:v>
                </c:pt>
                <c:pt idx="1">
                  <c:v>4.3668122270742356E-3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EE-49C6-B88D-1895E4F7C252}"/>
            </c:ext>
          </c:extLst>
        </c:ser>
        <c:ser>
          <c:idx val="4"/>
          <c:order val="4"/>
          <c:tx>
            <c:strRef>
              <c:f>Claudia!$J$8</c:f>
              <c:strCache>
                <c:ptCount val="1"/>
                <c:pt idx="0">
                  <c:v>Mujeres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Claudia!$K$3:$L$3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Claudia!$K$8:$L$8</c:f>
              <c:numCache>
                <c:formatCode>0%</c:formatCode>
                <c:ptCount val="2"/>
                <c:pt idx="0">
                  <c:v>9.1787439613526575E-2</c:v>
                </c:pt>
                <c:pt idx="1">
                  <c:v>6.768558951965066E-2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EE-49C6-B88D-1895E4F7C2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9867072"/>
        <c:axId val="509872976"/>
      </c:barChart>
      <c:catAx>
        <c:axId val="50986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9872976"/>
        <c:crossesAt val="0"/>
        <c:auto val="1"/>
        <c:lblAlgn val="ctr"/>
        <c:lblOffset val="100"/>
        <c:noMultiLvlLbl val="0"/>
      </c:catAx>
      <c:valAx>
        <c:axId val="5098729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986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24422219247084"/>
          <c:y val="0.94715582694296885"/>
          <c:w val="0.37675771280824039"/>
          <c:h val="5.28441730570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01159230096238"/>
          <c:y val="0.32338035870516185"/>
          <c:w val="0.88498840769903764"/>
          <c:h val="0.592368401866433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Claudia!$X$13</c:f>
              <c:strCache>
                <c:ptCount val="1"/>
                <c:pt idx="0">
                  <c:v>Mujeres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Claudia!$W$14:$W$19</c:f>
              <c:strCache>
                <c:ptCount val="6"/>
                <c:pt idx="0">
                  <c:v>15 -19</c:v>
                </c:pt>
                <c:pt idx="1">
                  <c:v>20 - 24</c:v>
                </c:pt>
                <c:pt idx="2">
                  <c:v>25 - 34</c:v>
                </c:pt>
                <c:pt idx="3">
                  <c:v>35-45</c:v>
                </c:pt>
                <c:pt idx="4">
                  <c:v>46 - 59</c:v>
                </c:pt>
                <c:pt idx="5">
                  <c:v>60 y mas </c:v>
                </c:pt>
              </c:strCache>
            </c:strRef>
          </c:cat>
          <c:val>
            <c:numRef>
              <c:f>Claudia!$X$14:$X$19</c:f>
              <c:numCache>
                <c:formatCode>0%</c:formatCode>
                <c:ptCount val="6"/>
                <c:pt idx="0">
                  <c:v>6.25E-2</c:v>
                </c:pt>
                <c:pt idx="1">
                  <c:v>6.25E-2</c:v>
                </c:pt>
                <c:pt idx="2">
                  <c:v>0.375</c:v>
                </c:pt>
                <c:pt idx="3">
                  <c:v>0.30208333333333331</c:v>
                </c:pt>
                <c:pt idx="4">
                  <c:v>0.16666666666666666</c:v>
                </c:pt>
                <c:pt idx="5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D-4152-8CF2-2C8FA1CEBA86}"/>
            </c:ext>
          </c:extLst>
        </c:ser>
        <c:ser>
          <c:idx val="1"/>
          <c:order val="1"/>
          <c:tx>
            <c:strRef>
              <c:f>Claudia!$Y$13</c:f>
              <c:strCache>
                <c:ptCount val="1"/>
                <c:pt idx="0">
                  <c:v>Hombres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Claudia!$W$14:$W$19</c:f>
              <c:strCache>
                <c:ptCount val="6"/>
                <c:pt idx="0">
                  <c:v>15 -19</c:v>
                </c:pt>
                <c:pt idx="1">
                  <c:v>20 - 24</c:v>
                </c:pt>
                <c:pt idx="2">
                  <c:v>25 - 34</c:v>
                </c:pt>
                <c:pt idx="3">
                  <c:v>35-45</c:v>
                </c:pt>
                <c:pt idx="4">
                  <c:v>46 - 59</c:v>
                </c:pt>
                <c:pt idx="5">
                  <c:v>60 y mas </c:v>
                </c:pt>
              </c:strCache>
            </c:strRef>
          </c:cat>
          <c:val>
            <c:numRef>
              <c:f>Claudia!$Y$14:$Y$19</c:f>
              <c:numCache>
                <c:formatCode>0%</c:formatCode>
                <c:ptCount val="6"/>
                <c:pt idx="0">
                  <c:v>3.1914893617021274E-2</c:v>
                </c:pt>
                <c:pt idx="1">
                  <c:v>0.17819148936170212</c:v>
                </c:pt>
                <c:pt idx="2">
                  <c:v>0.49534574468085107</c:v>
                </c:pt>
                <c:pt idx="3">
                  <c:v>0.19946808510638298</c:v>
                </c:pt>
                <c:pt idx="4">
                  <c:v>8.2446808510638292E-2</c:v>
                </c:pt>
                <c:pt idx="5">
                  <c:v>1.2632978723404254E-2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D-4152-8CF2-2C8FA1CEBA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0195992"/>
        <c:axId val="510196320"/>
        <c:axId val="0"/>
      </c:bar3DChart>
      <c:catAx>
        <c:axId val="51019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0196320"/>
        <c:crosses val="autoZero"/>
        <c:auto val="1"/>
        <c:lblAlgn val="ctr"/>
        <c:lblOffset val="100"/>
        <c:noMultiLvlLbl val="0"/>
      </c:catAx>
      <c:valAx>
        <c:axId val="51019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019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313130765253175"/>
          <c:y val="0.24441257599067431"/>
          <c:w val="0.24442135028512127"/>
          <c:h val="7.0454825789049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'Pre-p'!$A$6:$A$8</cx:f>
        <cx:lvl ptCount="3">
          <cx:pt idx="0">Ingresos</cx:pt>
          <cx:pt idx="1">Migrados CHECCOS</cx:pt>
          <cx:pt idx="2">Bajas o abandono</cx:pt>
        </cx:lvl>
      </cx:strDim>
      <cx:numDim type="size">
        <cx:f>'Pre-p'!$B$6:$B$8</cx:f>
        <cx:lvl ptCount="3" formatCode="0%">
          <cx:pt idx="0">1</cx:pt>
          <cx:pt idx="1">0.42499999999999999</cx:pt>
          <cx:pt idx="2">0.57499999999999996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s-ES" sz="2200" b="1" i="0" u="none" strike="noStrike" baseline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title>
    <cx:plotArea>
      <cx:plotAreaRegion>
        <cx:series layoutId="treemap" uniqueId="{32EF6408-6883-4A09-9319-6CCBDAE4E611}">
          <cx:dataLabels pos="inEnd">
            <cx:visibility seriesName="0" categoryName="0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3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AD870-7246-432B-93A3-FEC70E4EA19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55A204A-D55A-41E8-9D31-359302000FF2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41</a:t>
          </a:r>
          <a:r>
            <a:rPr lang="es-MX" sz="2000" dirty="0"/>
            <a:t> </a:t>
          </a:r>
          <a:r>
            <a:rPr lang="es-MX" sz="1500" dirty="0"/>
            <a:t>mujeres recibieron acompañamiento.</a:t>
          </a:r>
        </a:p>
      </dgm:t>
    </dgm:pt>
    <dgm:pt modelId="{72374214-F906-40C9-BB00-A2E957913258}" type="parTrans" cxnId="{CA3EEB24-C734-471C-8397-A855AE987E21}">
      <dgm:prSet/>
      <dgm:spPr/>
      <dgm:t>
        <a:bodyPr/>
        <a:lstStyle/>
        <a:p>
          <a:endParaRPr lang="es-MX"/>
        </a:p>
      </dgm:t>
    </dgm:pt>
    <dgm:pt modelId="{A5032A35-16B6-4BD1-9D22-44240BCB05E0}" type="sibTrans" cxnId="{CA3EEB24-C734-471C-8397-A855AE987E21}">
      <dgm:prSet/>
      <dgm:spPr/>
      <dgm:t>
        <a:bodyPr/>
        <a:lstStyle/>
        <a:p>
          <a:endParaRPr lang="es-MX"/>
        </a:p>
      </dgm:t>
    </dgm:pt>
    <dgm:pt modelId="{78C310AE-4426-4C47-974E-63F069C8B724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r>
            <a:rPr lang="es-MX" sz="2000" dirty="0"/>
            <a:t> </a:t>
          </a:r>
          <a:r>
            <a:rPr lang="es-MX" sz="1500" dirty="0"/>
            <a:t>ya conocían su status VIH antes del embarazo.</a:t>
          </a:r>
        </a:p>
      </dgm:t>
    </dgm:pt>
    <dgm:pt modelId="{1808A03A-C2F2-45B9-A63A-43B820152E24}" type="parTrans" cxnId="{C3516466-ECCE-4C2C-B15F-DE6EBCFEAF32}">
      <dgm:prSet/>
      <dgm:spPr/>
      <dgm:t>
        <a:bodyPr/>
        <a:lstStyle/>
        <a:p>
          <a:endParaRPr lang="es-MX"/>
        </a:p>
      </dgm:t>
    </dgm:pt>
    <dgm:pt modelId="{7E4AED17-21F6-44BF-B02B-1BC43E1F9C89}" type="sibTrans" cxnId="{C3516466-ECCE-4C2C-B15F-DE6EBCFEAF32}">
      <dgm:prSet/>
      <dgm:spPr/>
      <dgm:t>
        <a:bodyPr/>
        <a:lstStyle/>
        <a:p>
          <a:endParaRPr lang="es-MX"/>
        </a:p>
      </dgm:t>
    </dgm:pt>
    <dgm:pt modelId="{7DC8E917-D947-44EE-B276-8CA3CDF4A5B5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es-MX" sz="2000" dirty="0"/>
            <a:t> </a:t>
          </a:r>
          <a:r>
            <a:rPr lang="es-MX" sz="1400" dirty="0"/>
            <a:t>mujeres conocieron su estatus durante el embarazo.</a:t>
          </a:r>
          <a:endParaRPr lang="es-MX" sz="2000" dirty="0"/>
        </a:p>
      </dgm:t>
    </dgm:pt>
    <dgm:pt modelId="{321A7C19-0702-4C54-875B-8BD56DFA6D41}" type="parTrans" cxnId="{01EC2C98-8386-4D53-A853-13F9012C06B9}">
      <dgm:prSet/>
      <dgm:spPr/>
      <dgm:t>
        <a:bodyPr/>
        <a:lstStyle/>
        <a:p>
          <a:endParaRPr lang="es-MX"/>
        </a:p>
      </dgm:t>
    </dgm:pt>
    <dgm:pt modelId="{613397D0-EBFE-40EB-B1A6-4C29313109B7}" type="sibTrans" cxnId="{01EC2C98-8386-4D53-A853-13F9012C06B9}">
      <dgm:prSet/>
      <dgm:spPr/>
      <dgm:t>
        <a:bodyPr/>
        <a:lstStyle/>
        <a:p>
          <a:endParaRPr lang="es-MX"/>
        </a:p>
      </dgm:t>
    </dgm:pt>
    <dgm:pt modelId="{79DAB45C-A87B-484D-B3BC-264C97D72DED}" type="pres">
      <dgm:prSet presAssocID="{7CEAD870-7246-432B-93A3-FEC70E4EA19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2331AD8-764E-4265-A592-AF87342C288B}" type="pres">
      <dgm:prSet presAssocID="{F55A204A-D55A-41E8-9D31-359302000FF2}" presName="composite" presStyleCnt="0"/>
      <dgm:spPr/>
    </dgm:pt>
    <dgm:pt modelId="{74E38EB2-1646-488D-B7E8-77FF778F6A1C}" type="pres">
      <dgm:prSet presAssocID="{F55A204A-D55A-41E8-9D31-359302000FF2}" presName="LShape" presStyleLbl="alignNode1" presStyleIdx="0" presStyleCnt="5"/>
      <dgm:spPr/>
    </dgm:pt>
    <dgm:pt modelId="{7C18AF98-99B6-4436-834F-E1BA54FCE5FC}" type="pres">
      <dgm:prSet presAssocID="{F55A204A-D55A-41E8-9D31-359302000FF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26F7A-B0B5-4D3D-A4B4-77ED38E55F5F}" type="pres">
      <dgm:prSet presAssocID="{F55A204A-D55A-41E8-9D31-359302000FF2}" presName="Triangle" presStyleLbl="alignNode1" presStyleIdx="1" presStyleCnt="5"/>
      <dgm:spPr/>
    </dgm:pt>
    <dgm:pt modelId="{5D5DEB03-03A8-4DE4-ADD1-8CF81D64C02B}" type="pres">
      <dgm:prSet presAssocID="{A5032A35-16B6-4BD1-9D22-44240BCB05E0}" presName="sibTrans" presStyleCnt="0"/>
      <dgm:spPr/>
    </dgm:pt>
    <dgm:pt modelId="{BBD35859-156B-400E-A115-E25CC1A63DCA}" type="pres">
      <dgm:prSet presAssocID="{A5032A35-16B6-4BD1-9D22-44240BCB05E0}" presName="space" presStyleCnt="0"/>
      <dgm:spPr/>
    </dgm:pt>
    <dgm:pt modelId="{1AEA0671-6919-43FB-9B1B-EF0AE899EBFB}" type="pres">
      <dgm:prSet presAssocID="{78C310AE-4426-4C47-974E-63F069C8B724}" presName="composite" presStyleCnt="0"/>
      <dgm:spPr/>
    </dgm:pt>
    <dgm:pt modelId="{AD52CF33-574E-430B-8032-479A1DA4C439}" type="pres">
      <dgm:prSet presAssocID="{78C310AE-4426-4C47-974E-63F069C8B724}" presName="LShape" presStyleLbl="alignNode1" presStyleIdx="2" presStyleCnt="5"/>
      <dgm:spPr/>
    </dgm:pt>
    <dgm:pt modelId="{D901FF04-94AE-4711-BF5F-ADE37391E582}" type="pres">
      <dgm:prSet presAssocID="{78C310AE-4426-4C47-974E-63F069C8B72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C7E3D4-7066-4A7B-B53F-AC2B6E4BA900}" type="pres">
      <dgm:prSet presAssocID="{78C310AE-4426-4C47-974E-63F069C8B724}" presName="Triangle" presStyleLbl="alignNode1" presStyleIdx="3" presStyleCnt="5"/>
      <dgm:spPr/>
    </dgm:pt>
    <dgm:pt modelId="{DBB047A6-04DF-4B78-A8A3-F27F3318D019}" type="pres">
      <dgm:prSet presAssocID="{7E4AED17-21F6-44BF-B02B-1BC43E1F9C89}" presName="sibTrans" presStyleCnt="0"/>
      <dgm:spPr/>
    </dgm:pt>
    <dgm:pt modelId="{5A02B87E-A7A4-48AD-BDEC-8BD03F7E09DB}" type="pres">
      <dgm:prSet presAssocID="{7E4AED17-21F6-44BF-B02B-1BC43E1F9C89}" presName="space" presStyleCnt="0"/>
      <dgm:spPr/>
    </dgm:pt>
    <dgm:pt modelId="{666A8E93-397C-4F22-8BD5-D22700772764}" type="pres">
      <dgm:prSet presAssocID="{7DC8E917-D947-44EE-B276-8CA3CDF4A5B5}" presName="composite" presStyleCnt="0"/>
      <dgm:spPr/>
    </dgm:pt>
    <dgm:pt modelId="{7B2BD06F-A171-4E35-A4F8-E644CC263E1E}" type="pres">
      <dgm:prSet presAssocID="{7DC8E917-D947-44EE-B276-8CA3CDF4A5B5}" presName="LShape" presStyleLbl="alignNode1" presStyleIdx="4" presStyleCnt="5"/>
      <dgm:spPr/>
    </dgm:pt>
    <dgm:pt modelId="{A98BA7AA-2334-4687-9475-8D344DCD3F27}" type="pres">
      <dgm:prSet presAssocID="{7DC8E917-D947-44EE-B276-8CA3CDF4A5B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3C3ADC-487C-4721-8458-5D5CD1014082}" type="presOf" srcId="{F55A204A-D55A-41E8-9D31-359302000FF2}" destId="{7C18AF98-99B6-4436-834F-E1BA54FCE5FC}" srcOrd="0" destOrd="0" presId="urn:microsoft.com/office/officeart/2009/3/layout/StepUpProcess"/>
    <dgm:cxn modelId="{CA3EEB24-C734-471C-8397-A855AE987E21}" srcId="{7CEAD870-7246-432B-93A3-FEC70E4EA194}" destId="{F55A204A-D55A-41E8-9D31-359302000FF2}" srcOrd="0" destOrd="0" parTransId="{72374214-F906-40C9-BB00-A2E957913258}" sibTransId="{A5032A35-16B6-4BD1-9D22-44240BCB05E0}"/>
    <dgm:cxn modelId="{9A192635-53F3-455B-B4FE-0C46708F4FE3}" type="presOf" srcId="{7DC8E917-D947-44EE-B276-8CA3CDF4A5B5}" destId="{A98BA7AA-2334-4687-9475-8D344DCD3F27}" srcOrd="0" destOrd="0" presId="urn:microsoft.com/office/officeart/2009/3/layout/StepUpProcess"/>
    <dgm:cxn modelId="{01EC2C98-8386-4D53-A853-13F9012C06B9}" srcId="{7CEAD870-7246-432B-93A3-FEC70E4EA194}" destId="{7DC8E917-D947-44EE-B276-8CA3CDF4A5B5}" srcOrd="2" destOrd="0" parTransId="{321A7C19-0702-4C54-875B-8BD56DFA6D41}" sibTransId="{613397D0-EBFE-40EB-B1A6-4C29313109B7}"/>
    <dgm:cxn modelId="{1057FE2C-D5A7-4962-AA99-71BD02CF596D}" type="presOf" srcId="{7CEAD870-7246-432B-93A3-FEC70E4EA194}" destId="{79DAB45C-A87B-484D-B3BC-264C97D72DED}" srcOrd="0" destOrd="0" presId="urn:microsoft.com/office/officeart/2009/3/layout/StepUpProcess"/>
    <dgm:cxn modelId="{01BFA744-45FE-438E-9314-C6CCB8B5884D}" type="presOf" srcId="{78C310AE-4426-4C47-974E-63F069C8B724}" destId="{D901FF04-94AE-4711-BF5F-ADE37391E582}" srcOrd="0" destOrd="0" presId="urn:microsoft.com/office/officeart/2009/3/layout/StepUpProcess"/>
    <dgm:cxn modelId="{C3516466-ECCE-4C2C-B15F-DE6EBCFEAF32}" srcId="{7CEAD870-7246-432B-93A3-FEC70E4EA194}" destId="{78C310AE-4426-4C47-974E-63F069C8B724}" srcOrd="1" destOrd="0" parTransId="{1808A03A-C2F2-45B9-A63A-43B820152E24}" sibTransId="{7E4AED17-21F6-44BF-B02B-1BC43E1F9C89}"/>
    <dgm:cxn modelId="{3B48C8A1-94D9-4252-BDE9-FD65181B72FF}" type="presParOf" srcId="{79DAB45C-A87B-484D-B3BC-264C97D72DED}" destId="{62331AD8-764E-4265-A592-AF87342C288B}" srcOrd="0" destOrd="0" presId="urn:microsoft.com/office/officeart/2009/3/layout/StepUpProcess"/>
    <dgm:cxn modelId="{AC7DBE0C-3A2B-409B-8244-F9AA8E3129E3}" type="presParOf" srcId="{62331AD8-764E-4265-A592-AF87342C288B}" destId="{74E38EB2-1646-488D-B7E8-77FF778F6A1C}" srcOrd="0" destOrd="0" presId="urn:microsoft.com/office/officeart/2009/3/layout/StepUpProcess"/>
    <dgm:cxn modelId="{14C42A75-A366-4350-9A89-B3764B205A11}" type="presParOf" srcId="{62331AD8-764E-4265-A592-AF87342C288B}" destId="{7C18AF98-99B6-4436-834F-E1BA54FCE5FC}" srcOrd="1" destOrd="0" presId="urn:microsoft.com/office/officeart/2009/3/layout/StepUpProcess"/>
    <dgm:cxn modelId="{1C439415-B1C5-4045-A5A2-E1957BC5884A}" type="presParOf" srcId="{62331AD8-764E-4265-A592-AF87342C288B}" destId="{97126F7A-B0B5-4D3D-A4B4-77ED38E55F5F}" srcOrd="2" destOrd="0" presId="urn:microsoft.com/office/officeart/2009/3/layout/StepUpProcess"/>
    <dgm:cxn modelId="{7151E56B-48F8-4828-8443-1AE7E4BA8422}" type="presParOf" srcId="{79DAB45C-A87B-484D-B3BC-264C97D72DED}" destId="{5D5DEB03-03A8-4DE4-ADD1-8CF81D64C02B}" srcOrd="1" destOrd="0" presId="urn:microsoft.com/office/officeart/2009/3/layout/StepUpProcess"/>
    <dgm:cxn modelId="{B0667B6A-DBB9-41AC-95B9-CD107522A573}" type="presParOf" srcId="{5D5DEB03-03A8-4DE4-ADD1-8CF81D64C02B}" destId="{BBD35859-156B-400E-A115-E25CC1A63DCA}" srcOrd="0" destOrd="0" presId="urn:microsoft.com/office/officeart/2009/3/layout/StepUpProcess"/>
    <dgm:cxn modelId="{59D891D5-A617-4A9A-9E9F-247C3CFCDD06}" type="presParOf" srcId="{79DAB45C-A87B-484D-B3BC-264C97D72DED}" destId="{1AEA0671-6919-43FB-9B1B-EF0AE899EBFB}" srcOrd="2" destOrd="0" presId="urn:microsoft.com/office/officeart/2009/3/layout/StepUpProcess"/>
    <dgm:cxn modelId="{E58254D3-BFC6-4BE7-8911-7536429F2173}" type="presParOf" srcId="{1AEA0671-6919-43FB-9B1B-EF0AE899EBFB}" destId="{AD52CF33-574E-430B-8032-479A1DA4C439}" srcOrd="0" destOrd="0" presId="urn:microsoft.com/office/officeart/2009/3/layout/StepUpProcess"/>
    <dgm:cxn modelId="{AAD28CFA-7A96-4660-BD26-67E4C6475179}" type="presParOf" srcId="{1AEA0671-6919-43FB-9B1B-EF0AE899EBFB}" destId="{D901FF04-94AE-4711-BF5F-ADE37391E582}" srcOrd="1" destOrd="0" presId="urn:microsoft.com/office/officeart/2009/3/layout/StepUpProcess"/>
    <dgm:cxn modelId="{B54A921B-DDF2-46C7-B758-2C89566FBDF9}" type="presParOf" srcId="{1AEA0671-6919-43FB-9B1B-EF0AE899EBFB}" destId="{8BC7E3D4-7066-4A7B-B53F-AC2B6E4BA900}" srcOrd="2" destOrd="0" presId="urn:microsoft.com/office/officeart/2009/3/layout/StepUpProcess"/>
    <dgm:cxn modelId="{1D9B0774-AA02-45F1-98F2-4AE04E99966A}" type="presParOf" srcId="{79DAB45C-A87B-484D-B3BC-264C97D72DED}" destId="{DBB047A6-04DF-4B78-A8A3-F27F3318D019}" srcOrd="3" destOrd="0" presId="urn:microsoft.com/office/officeart/2009/3/layout/StepUpProcess"/>
    <dgm:cxn modelId="{C172CD16-E84D-4B55-A0A9-F81CF2BF6703}" type="presParOf" srcId="{DBB047A6-04DF-4B78-A8A3-F27F3318D019}" destId="{5A02B87E-A7A4-48AD-BDEC-8BD03F7E09DB}" srcOrd="0" destOrd="0" presId="urn:microsoft.com/office/officeart/2009/3/layout/StepUpProcess"/>
    <dgm:cxn modelId="{2E39B516-D026-4A13-B189-439C63E0BAEB}" type="presParOf" srcId="{79DAB45C-A87B-484D-B3BC-264C97D72DED}" destId="{666A8E93-397C-4F22-8BD5-D22700772764}" srcOrd="4" destOrd="0" presId="urn:microsoft.com/office/officeart/2009/3/layout/StepUpProcess"/>
    <dgm:cxn modelId="{79D966EF-CDF6-4081-AD12-26AEBA6323CC}" type="presParOf" srcId="{666A8E93-397C-4F22-8BD5-D22700772764}" destId="{7B2BD06F-A171-4E35-A4F8-E644CC263E1E}" srcOrd="0" destOrd="0" presId="urn:microsoft.com/office/officeart/2009/3/layout/StepUpProcess"/>
    <dgm:cxn modelId="{B383E112-9BB6-4BFD-BD4F-362BB1D6F88D}" type="presParOf" srcId="{666A8E93-397C-4F22-8BD5-D22700772764}" destId="{A98BA7AA-2334-4687-9475-8D344DCD3F2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D86BD-132D-4B76-A004-2773179CE7FC}" type="doc">
      <dgm:prSet loTypeId="urn:microsoft.com/office/officeart/2005/8/layout/hProcess3" loCatId="process" qsTypeId="urn:microsoft.com/office/officeart/2005/8/quickstyle/simple1" qsCatId="simple" csTypeId="urn:microsoft.com/office/officeart/2005/8/colors/accent6_1" csCatId="accent6" phldr="1"/>
      <dgm:spPr/>
    </dgm:pt>
    <dgm:pt modelId="{8B45F476-D9A6-4D27-90B4-702E22C0DE26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28</a:t>
          </a:r>
          <a:r>
            <a:rPr lang="es-MX" sz="1400" dirty="0"/>
            <a:t> </a:t>
          </a:r>
          <a:r>
            <a:rPr lang="es-MX" sz="1500" dirty="0"/>
            <a:t>eventos obstétricos</a:t>
          </a:r>
        </a:p>
      </dgm:t>
    </dgm:pt>
    <dgm:pt modelId="{11E6044D-9EFF-4A94-8258-20C91E996193}" type="parTrans" cxnId="{B75CBE30-3444-4AA2-B72E-90A61A1884CB}">
      <dgm:prSet/>
      <dgm:spPr/>
      <dgm:t>
        <a:bodyPr/>
        <a:lstStyle/>
        <a:p>
          <a:endParaRPr lang="es-MX"/>
        </a:p>
      </dgm:t>
    </dgm:pt>
    <dgm:pt modelId="{4D5C3A5E-FAA3-42CC-8899-23CF21374AA1}" type="sibTrans" cxnId="{B75CBE30-3444-4AA2-B72E-90A61A1884CB}">
      <dgm:prSet/>
      <dgm:spPr/>
      <dgm:t>
        <a:bodyPr/>
        <a:lstStyle/>
        <a:p>
          <a:endParaRPr lang="es-MX"/>
        </a:p>
      </dgm:t>
    </dgm:pt>
    <dgm:pt modelId="{2A43BED5-3548-493F-BEF6-FE3C08BBE737}">
      <dgm:prSet phldrT="[Texto]" custT="1"/>
      <dgm:spPr/>
      <dgm:t>
        <a:bodyPr/>
        <a:lstStyle/>
        <a:p>
          <a:r>
            <a:rPr lang="es-MX" sz="2000" b="1" dirty="0"/>
            <a:t>2</a:t>
          </a:r>
          <a:r>
            <a:rPr lang="es-MX" sz="1200" dirty="0"/>
            <a:t> </a:t>
          </a:r>
          <a:r>
            <a:rPr lang="es-MX" sz="1500" dirty="0"/>
            <a:t>casos transmisión vertical, diagnosticados antes de los 6 meses edad.</a:t>
          </a:r>
        </a:p>
      </dgm:t>
    </dgm:pt>
    <dgm:pt modelId="{81361056-FAA0-4D6E-B54E-D3FAF73133A5}" type="parTrans" cxnId="{F92A7686-4DCF-42D5-B622-EC5A56D5D988}">
      <dgm:prSet/>
      <dgm:spPr/>
      <dgm:t>
        <a:bodyPr/>
        <a:lstStyle/>
        <a:p>
          <a:endParaRPr lang="es-MX"/>
        </a:p>
      </dgm:t>
    </dgm:pt>
    <dgm:pt modelId="{54A3442D-2D6A-4AB6-AA4B-8E48A34FB769}" type="sibTrans" cxnId="{F92A7686-4DCF-42D5-B622-EC5A56D5D988}">
      <dgm:prSet/>
      <dgm:spPr/>
      <dgm:t>
        <a:bodyPr/>
        <a:lstStyle/>
        <a:p>
          <a:endParaRPr lang="es-MX"/>
        </a:p>
      </dgm:t>
    </dgm:pt>
    <dgm:pt modelId="{B4C295AE-2769-45FF-B4B1-1108F54C7C7F}" type="pres">
      <dgm:prSet presAssocID="{988D86BD-132D-4B76-A004-2773179CE7FC}" presName="Name0" presStyleCnt="0">
        <dgm:presLayoutVars>
          <dgm:dir/>
          <dgm:animLvl val="lvl"/>
          <dgm:resizeHandles val="exact"/>
        </dgm:presLayoutVars>
      </dgm:prSet>
      <dgm:spPr/>
    </dgm:pt>
    <dgm:pt modelId="{B0A26FE2-78C3-4C97-9FFE-7B5A223C8C0E}" type="pres">
      <dgm:prSet presAssocID="{988D86BD-132D-4B76-A004-2773179CE7FC}" presName="dummy" presStyleCnt="0"/>
      <dgm:spPr/>
    </dgm:pt>
    <dgm:pt modelId="{37673139-530C-4DB6-9EFB-141844C7D4BF}" type="pres">
      <dgm:prSet presAssocID="{988D86BD-132D-4B76-A004-2773179CE7FC}" presName="linH" presStyleCnt="0"/>
      <dgm:spPr/>
    </dgm:pt>
    <dgm:pt modelId="{8CBD0E0A-06EE-43E9-9E4B-0A41890D1A18}" type="pres">
      <dgm:prSet presAssocID="{988D86BD-132D-4B76-A004-2773179CE7FC}" presName="padding1" presStyleCnt="0"/>
      <dgm:spPr/>
    </dgm:pt>
    <dgm:pt modelId="{355E05F6-3936-402E-8669-7B70FC102673}" type="pres">
      <dgm:prSet presAssocID="{8B45F476-D9A6-4D27-90B4-702E22C0DE26}" presName="linV" presStyleCnt="0"/>
      <dgm:spPr/>
    </dgm:pt>
    <dgm:pt modelId="{6E7D5DA6-9BFC-484A-A9F4-9A309E1B7C81}" type="pres">
      <dgm:prSet presAssocID="{8B45F476-D9A6-4D27-90B4-702E22C0DE26}" presName="spVertical1" presStyleCnt="0"/>
      <dgm:spPr/>
    </dgm:pt>
    <dgm:pt modelId="{616272F6-2B33-4B70-83FB-C1445E27B3A0}" type="pres">
      <dgm:prSet presAssocID="{8B45F476-D9A6-4D27-90B4-702E22C0DE26}" presName="parTx" presStyleLbl="revTx" presStyleIdx="0" presStyleCnt="2" custScaleX="83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5B96F3-D474-43C7-B718-BD2AE11338D4}" type="pres">
      <dgm:prSet presAssocID="{8B45F476-D9A6-4D27-90B4-702E22C0DE26}" presName="spVertical2" presStyleCnt="0"/>
      <dgm:spPr/>
    </dgm:pt>
    <dgm:pt modelId="{A2A30C9D-0A82-4955-AF27-A025248A50EE}" type="pres">
      <dgm:prSet presAssocID="{8B45F476-D9A6-4D27-90B4-702E22C0DE26}" presName="spVertical3" presStyleCnt="0"/>
      <dgm:spPr/>
    </dgm:pt>
    <dgm:pt modelId="{66C161B8-8051-4103-84A1-FBAE968590C0}" type="pres">
      <dgm:prSet presAssocID="{4D5C3A5E-FAA3-42CC-8899-23CF21374AA1}" presName="space" presStyleCnt="0"/>
      <dgm:spPr/>
    </dgm:pt>
    <dgm:pt modelId="{42B4B8A6-51F3-4392-9F43-C9709E31C99C}" type="pres">
      <dgm:prSet presAssocID="{2A43BED5-3548-493F-BEF6-FE3C08BBE737}" presName="linV" presStyleCnt="0"/>
      <dgm:spPr/>
    </dgm:pt>
    <dgm:pt modelId="{7F3E980E-32E3-4BF8-B970-FFDDB83816A2}" type="pres">
      <dgm:prSet presAssocID="{2A43BED5-3548-493F-BEF6-FE3C08BBE737}" presName="spVertical1" presStyleCnt="0"/>
      <dgm:spPr/>
    </dgm:pt>
    <dgm:pt modelId="{08144B96-C494-4882-96B4-AB9BDC83983D}" type="pres">
      <dgm:prSet presAssocID="{2A43BED5-3548-493F-BEF6-FE3C08BBE737}" presName="parTx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CC51FB-8308-42B9-AF2F-A27676039DDD}" type="pres">
      <dgm:prSet presAssocID="{2A43BED5-3548-493F-BEF6-FE3C08BBE737}" presName="spVertical2" presStyleCnt="0"/>
      <dgm:spPr/>
    </dgm:pt>
    <dgm:pt modelId="{45E33E01-385B-48E7-AF17-124078332513}" type="pres">
      <dgm:prSet presAssocID="{2A43BED5-3548-493F-BEF6-FE3C08BBE737}" presName="spVertical3" presStyleCnt="0"/>
      <dgm:spPr/>
    </dgm:pt>
    <dgm:pt modelId="{5444002D-7035-4F2A-B69F-08C71E0A536A}" type="pres">
      <dgm:prSet presAssocID="{988D86BD-132D-4B76-A004-2773179CE7FC}" presName="padding2" presStyleCnt="0"/>
      <dgm:spPr/>
    </dgm:pt>
    <dgm:pt modelId="{8D88706F-1220-4126-8749-5E7A4D367020}" type="pres">
      <dgm:prSet presAssocID="{988D86BD-132D-4B76-A004-2773179CE7FC}" presName="negArrow" presStyleCnt="0"/>
      <dgm:spPr/>
    </dgm:pt>
    <dgm:pt modelId="{62F13CFF-3091-4B57-86F1-E82FBD11F19D}" type="pres">
      <dgm:prSet presAssocID="{988D86BD-132D-4B76-A004-2773179CE7FC}" presName="backgroundArrow" presStyleLbl="node1" presStyleIdx="0" presStyleCnt="1" custLinFactNeighborX="-24673" custLinFactNeighborY="26653"/>
      <dgm:spPr/>
    </dgm:pt>
  </dgm:ptLst>
  <dgm:cxnLst>
    <dgm:cxn modelId="{F92A7686-4DCF-42D5-B622-EC5A56D5D988}" srcId="{988D86BD-132D-4B76-A004-2773179CE7FC}" destId="{2A43BED5-3548-493F-BEF6-FE3C08BBE737}" srcOrd="1" destOrd="0" parTransId="{81361056-FAA0-4D6E-B54E-D3FAF73133A5}" sibTransId="{54A3442D-2D6A-4AB6-AA4B-8E48A34FB769}"/>
    <dgm:cxn modelId="{BFC5979D-9FD5-4579-B38E-B0858B9AF93E}" type="presOf" srcId="{2A43BED5-3548-493F-BEF6-FE3C08BBE737}" destId="{08144B96-C494-4882-96B4-AB9BDC83983D}" srcOrd="0" destOrd="0" presId="urn:microsoft.com/office/officeart/2005/8/layout/hProcess3"/>
    <dgm:cxn modelId="{54623366-E065-46D5-A8D1-47AA08B88453}" type="presOf" srcId="{8B45F476-D9A6-4D27-90B4-702E22C0DE26}" destId="{616272F6-2B33-4B70-83FB-C1445E27B3A0}" srcOrd="0" destOrd="0" presId="urn:microsoft.com/office/officeart/2005/8/layout/hProcess3"/>
    <dgm:cxn modelId="{34E46E86-C663-430C-9CF1-FDAB7F7D1A1A}" type="presOf" srcId="{988D86BD-132D-4B76-A004-2773179CE7FC}" destId="{B4C295AE-2769-45FF-B4B1-1108F54C7C7F}" srcOrd="0" destOrd="0" presId="urn:microsoft.com/office/officeart/2005/8/layout/hProcess3"/>
    <dgm:cxn modelId="{B75CBE30-3444-4AA2-B72E-90A61A1884CB}" srcId="{988D86BD-132D-4B76-A004-2773179CE7FC}" destId="{8B45F476-D9A6-4D27-90B4-702E22C0DE26}" srcOrd="0" destOrd="0" parTransId="{11E6044D-9EFF-4A94-8258-20C91E996193}" sibTransId="{4D5C3A5E-FAA3-42CC-8899-23CF21374AA1}"/>
    <dgm:cxn modelId="{3A803664-F3C4-4501-99C2-324F7637DA84}" type="presParOf" srcId="{B4C295AE-2769-45FF-B4B1-1108F54C7C7F}" destId="{B0A26FE2-78C3-4C97-9FFE-7B5A223C8C0E}" srcOrd="0" destOrd="0" presId="urn:microsoft.com/office/officeart/2005/8/layout/hProcess3"/>
    <dgm:cxn modelId="{994C6198-1D1D-4664-B5EC-B54C49F3A7C3}" type="presParOf" srcId="{B4C295AE-2769-45FF-B4B1-1108F54C7C7F}" destId="{37673139-530C-4DB6-9EFB-141844C7D4BF}" srcOrd="1" destOrd="0" presId="urn:microsoft.com/office/officeart/2005/8/layout/hProcess3"/>
    <dgm:cxn modelId="{61C4AAAB-C8FF-4ED3-9738-56D08ADE2B4A}" type="presParOf" srcId="{37673139-530C-4DB6-9EFB-141844C7D4BF}" destId="{8CBD0E0A-06EE-43E9-9E4B-0A41890D1A18}" srcOrd="0" destOrd="0" presId="urn:microsoft.com/office/officeart/2005/8/layout/hProcess3"/>
    <dgm:cxn modelId="{54A6CD10-391D-4131-8C94-3ECFA50E6BCC}" type="presParOf" srcId="{37673139-530C-4DB6-9EFB-141844C7D4BF}" destId="{355E05F6-3936-402E-8669-7B70FC102673}" srcOrd="1" destOrd="0" presId="urn:microsoft.com/office/officeart/2005/8/layout/hProcess3"/>
    <dgm:cxn modelId="{B9829962-8D95-489F-BC18-6FECBA037B73}" type="presParOf" srcId="{355E05F6-3936-402E-8669-7B70FC102673}" destId="{6E7D5DA6-9BFC-484A-A9F4-9A309E1B7C81}" srcOrd="0" destOrd="0" presId="urn:microsoft.com/office/officeart/2005/8/layout/hProcess3"/>
    <dgm:cxn modelId="{E7A24F04-7226-4FC6-B1D4-553F8EB50291}" type="presParOf" srcId="{355E05F6-3936-402E-8669-7B70FC102673}" destId="{616272F6-2B33-4B70-83FB-C1445E27B3A0}" srcOrd="1" destOrd="0" presId="urn:microsoft.com/office/officeart/2005/8/layout/hProcess3"/>
    <dgm:cxn modelId="{B4C908DB-C7F4-4C85-8B03-EBC8CB70F05C}" type="presParOf" srcId="{355E05F6-3936-402E-8669-7B70FC102673}" destId="{E25B96F3-D474-43C7-B718-BD2AE11338D4}" srcOrd="2" destOrd="0" presId="urn:microsoft.com/office/officeart/2005/8/layout/hProcess3"/>
    <dgm:cxn modelId="{96F79F5E-9D7C-49FB-A576-7569ADDD2F7E}" type="presParOf" srcId="{355E05F6-3936-402E-8669-7B70FC102673}" destId="{A2A30C9D-0A82-4955-AF27-A025248A50EE}" srcOrd="3" destOrd="0" presId="urn:microsoft.com/office/officeart/2005/8/layout/hProcess3"/>
    <dgm:cxn modelId="{D0B80E99-17D4-456B-BF3A-F72508574A7C}" type="presParOf" srcId="{37673139-530C-4DB6-9EFB-141844C7D4BF}" destId="{66C161B8-8051-4103-84A1-FBAE968590C0}" srcOrd="2" destOrd="0" presId="urn:microsoft.com/office/officeart/2005/8/layout/hProcess3"/>
    <dgm:cxn modelId="{9F64A45C-EBE8-4E88-9C0E-6F21DDA77F82}" type="presParOf" srcId="{37673139-530C-4DB6-9EFB-141844C7D4BF}" destId="{42B4B8A6-51F3-4392-9F43-C9709E31C99C}" srcOrd="3" destOrd="0" presId="urn:microsoft.com/office/officeart/2005/8/layout/hProcess3"/>
    <dgm:cxn modelId="{EF0200EE-F5A7-454C-825B-8E6DD6BD197E}" type="presParOf" srcId="{42B4B8A6-51F3-4392-9F43-C9709E31C99C}" destId="{7F3E980E-32E3-4BF8-B970-FFDDB83816A2}" srcOrd="0" destOrd="0" presId="urn:microsoft.com/office/officeart/2005/8/layout/hProcess3"/>
    <dgm:cxn modelId="{274ECFFE-56F2-4207-92A1-305451D1C54D}" type="presParOf" srcId="{42B4B8A6-51F3-4392-9F43-C9709E31C99C}" destId="{08144B96-C494-4882-96B4-AB9BDC83983D}" srcOrd="1" destOrd="0" presId="urn:microsoft.com/office/officeart/2005/8/layout/hProcess3"/>
    <dgm:cxn modelId="{6FC006E1-EEBC-4E82-B5E1-C880728F070A}" type="presParOf" srcId="{42B4B8A6-51F3-4392-9F43-C9709E31C99C}" destId="{66CC51FB-8308-42B9-AF2F-A27676039DDD}" srcOrd="2" destOrd="0" presId="urn:microsoft.com/office/officeart/2005/8/layout/hProcess3"/>
    <dgm:cxn modelId="{063D7F2F-0D03-4DA1-8FCB-96C09DA49700}" type="presParOf" srcId="{42B4B8A6-51F3-4392-9F43-C9709E31C99C}" destId="{45E33E01-385B-48E7-AF17-124078332513}" srcOrd="3" destOrd="0" presId="urn:microsoft.com/office/officeart/2005/8/layout/hProcess3"/>
    <dgm:cxn modelId="{5F363215-F6B9-4409-A7D8-F39A82221830}" type="presParOf" srcId="{37673139-530C-4DB6-9EFB-141844C7D4BF}" destId="{5444002D-7035-4F2A-B69F-08C71E0A536A}" srcOrd="4" destOrd="0" presId="urn:microsoft.com/office/officeart/2005/8/layout/hProcess3"/>
    <dgm:cxn modelId="{0F7032AD-ED8B-443E-9259-5EFC4BD1D13C}" type="presParOf" srcId="{37673139-530C-4DB6-9EFB-141844C7D4BF}" destId="{8D88706F-1220-4126-8749-5E7A4D367020}" srcOrd="5" destOrd="0" presId="urn:microsoft.com/office/officeart/2005/8/layout/hProcess3"/>
    <dgm:cxn modelId="{89935B23-C61A-4845-80DB-B155F3DC63D2}" type="presParOf" srcId="{37673139-530C-4DB6-9EFB-141844C7D4BF}" destId="{62F13CFF-3091-4B57-86F1-E82FBD11F19D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97094-B4D2-4379-B9EE-6241918B347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64E50A7-9E09-4019-B442-02DCD5DF6E12}">
      <dgm:prSet phldrT="[Texto]" custT="1"/>
      <dgm:spPr/>
      <dgm:t>
        <a:bodyPr/>
        <a:lstStyle/>
        <a:p>
          <a:pPr algn="ctr"/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</a:p>
        <a:p>
          <a:pPr algn="l"/>
          <a:r>
            <a:rPr lang="es-MX" sz="1600" dirty="0"/>
            <a:t>Nivel medio superior</a:t>
          </a:r>
        </a:p>
        <a:p>
          <a:pPr algn="l"/>
          <a:r>
            <a:rPr lang="es-MX" sz="1200" b="1" dirty="0">
              <a:solidFill>
                <a:schemeClr val="tx1"/>
              </a:solidFill>
            </a:rPr>
            <a:t>- VIH - sida</a:t>
          </a:r>
        </a:p>
        <a:p>
          <a:pPr algn="l"/>
          <a:r>
            <a:rPr lang="es-MX" sz="1200" b="1" dirty="0">
              <a:solidFill>
                <a:schemeClr val="tx1"/>
              </a:solidFill>
            </a:rPr>
            <a:t>- ITS</a:t>
          </a:r>
        </a:p>
        <a:p>
          <a:pPr algn="l"/>
          <a:r>
            <a:rPr lang="es-MX" sz="1200" b="1" dirty="0">
              <a:solidFill>
                <a:schemeClr val="tx1"/>
              </a:solidFill>
            </a:rPr>
            <a:t>- Sexualidad</a:t>
          </a:r>
        </a:p>
      </dgm:t>
    </dgm:pt>
    <dgm:pt modelId="{19D06CC7-D26E-4675-A647-C9C337EECD8A}" type="parTrans" cxnId="{D14FF438-C665-4C72-BAE1-C1475CE038FE}">
      <dgm:prSet/>
      <dgm:spPr/>
      <dgm:t>
        <a:bodyPr/>
        <a:lstStyle/>
        <a:p>
          <a:endParaRPr lang="es-MX"/>
        </a:p>
      </dgm:t>
    </dgm:pt>
    <dgm:pt modelId="{BC669B69-9BB3-4B09-A07E-7E5417DD6F8D}" type="sibTrans" cxnId="{D14FF438-C665-4C72-BAE1-C1475CE038FE}">
      <dgm:prSet/>
      <dgm:spPr/>
      <dgm:t>
        <a:bodyPr/>
        <a:lstStyle/>
        <a:p>
          <a:endParaRPr lang="es-MX"/>
        </a:p>
      </dgm:t>
    </dgm:pt>
    <dgm:pt modelId="{C56FB70D-198F-4537-97A1-22C51D61E679}">
      <dgm:prSet phldrT="[Texto]" custT="1"/>
      <dgm:spPr/>
      <dgm:t>
        <a:bodyPr/>
        <a:lstStyle/>
        <a:p>
          <a:pPr algn="ctr"/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</a:p>
        <a:p>
          <a:pPr algn="l"/>
          <a:r>
            <a:rPr lang="es-MX" sz="1600" dirty="0"/>
            <a:t>CECAJ</a:t>
          </a:r>
          <a:endParaRPr lang="es-MX" sz="1300" dirty="0"/>
        </a:p>
        <a:p>
          <a:pPr algn="ctr"/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3/383</a:t>
          </a:r>
        </a:p>
        <a:p>
          <a:pPr algn="l"/>
          <a:r>
            <a:rPr lang="es-MX" sz="1600" dirty="0"/>
            <a:t>Pruebas reactivas en EEA</a:t>
          </a:r>
        </a:p>
      </dgm:t>
    </dgm:pt>
    <dgm:pt modelId="{B5B426C9-EB0F-406D-BA10-A2B103719069}" type="parTrans" cxnId="{37DDEA3F-DDD7-43A1-9216-02B4B4276788}">
      <dgm:prSet/>
      <dgm:spPr/>
      <dgm:t>
        <a:bodyPr/>
        <a:lstStyle/>
        <a:p>
          <a:endParaRPr lang="es-MX"/>
        </a:p>
      </dgm:t>
    </dgm:pt>
    <dgm:pt modelId="{CCB55F43-3162-496E-A5AA-8D8A7B4CDACF}" type="sibTrans" cxnId="{37DDEA3F-DDD7-43A1-9216-02B4B4276788}">
      <dgm:prSet/>
      <dgm:spPr/>
      <dgm:t>
        <a:bodyPr/>
        <a:lstStyle/>
        <a:p>
          <a:endParaRPr lang="es-MX"/>
        </a:p>
      </dgm:t>
    </dgm:pt>
    <dgm:pt modelId="{3D0F7F49-95AE-44CB-A32F-D791D564B949}">
      <dgm:prSet phldrT="[Texto]" custT="1"/>
      <dgm:spPr/>
      <dgm:t>
        <a:bodyPr/>
        <a:lstStyle/>
        <a:p>
          <a:pPr algn="ctr"/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MX" sz="1600" dirty="0"/>
            <a:t>Personal de Salud</a:t>
          </a:r>
          <a:endParaRPr lang="es-MX" sz="1200" dirty="0"/>
        </a:p>
      </dgm:t>
    </dgm:pt>
    <dgm:pt modelId="{E26F8870-C1E2-4B1E-B7EB-B71C809FF0D8}" type="parTrans" cxnId="{4AF49D0C-D2E0-47C7-9CC0-A24217C2B97D}">
      <dgm:prSet/>
      <dgm:spPr/>
      <dgm:t>
        <a:bodyPr/>
        <a:lstStyle/>
        <a:p>
          <a:endParaRPr lang="es-MX"/>
        </a:p>
      </dgm:t>
    </dgm:pt>
    <dgm:pt modelId="{EDB353C6-2729-4593-AF5E-832E1A51B694}" type="sibTrans" cxnId="{4AF49D0C-D2E0-47C7-9CC0-A24217C2B97D}">
      <dgm:prSet/>
      <dgm:spPr/>
      <dgm:t>
        <a:bodyPr/>
        <a:lstStyle/>
        <a:p>
          <a:endParaRPr lang="es-MX"/>
        </a:p>
      </dgm:t>
    </dgm:pt>
    <dgm:pt modelId="{C6914BBD-C697-4A20-B8F5-9CCDCF66341C}">
      <dgm:prSet phldrT="[Texto]" custT="1"/>
      <dgm:spPr/>
      <dgm:t>
        <a:bodyPr/>
        <a:lstStyle/>
        <a:p>
          <a:pPr algn="ctr"/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s-MX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es-MX" sz="1800" dirty="0"/>
            <a:t>Empresas</a:t>
          </a:r>
        </a:p>
        <a:p>
          <a:pPr algn="ctr"/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0/81</a:t>
          </a:r>
        </a:p>
        <a:p>
          <a:pPr algn="l"/>
          <a:r>
            <a:rPr lang="es-MX" sz="1800" dirty="0"/>
            <a:t>Pruebas reactivas</a:t>
          </a:r>
        </a:p>
      </dgm:t>
    </dgm:pt>
    <dgm:pt modelId="{9E5840DF-0469-4336-9487-FAFB34AE7CCE}" type="parTrans" cxnId="{757A3FC9-5297-4998-AC22-1E1E2A811F02}">
      <dgm:prSet/>
      <dgm:spPr/>
      <dgm:t>
        <a:bodyPr/>
        <a:lstStyle/>
        <a:p>
          <a:endParaRPr lang="es-MX"/>
        </a:p>
      </dgm:t>
    </dgm:pt>
    <dgm:pt modelId="{36B3CE0F-DF88-4ACF-B044-449312A02FD4}" type="sibTrans" cxnId="{757A3FC9-5297-4998-AC22-1E1E2A811F02}">
      <dgm:prSet/>
      <dgm:spPr/>
      <dgm:t>
        <a:bodyPr/>
        <a:lstStyle/>
        <a:p>
          <a:endParaRPr lang="es-MX"/>
        </a:p>
      </dgm:t>
    </dgm:pt>
    <dgm:pt modelId="{795ED1D9-5F6F-440D-B9FD-0A84582BAD1B}" type="pres">
      <dgm:prSet presAssocID="{CCC97094-B4D2-4379-B9EE-6241918B347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A72A346-A646-4EE8-AF84-0BBD2F36E2CE}" type="pres">
      <dgm:prSet presAssocID="{064E50A7-9E09-4019-B442-02DCD5DF6E12}" presName="composite" presStyleCnt="0"/>
      <dgm:spPr/>
    </dgm:pt>
    <dgm:pt modelId="{63D5ED15-A60F-452E-AA9D-FC2375520145}" type="pres">
      <dgm:prSet presAssocID="{064E50A7-9E09-4019-B442-02DCD5DF6E12}" presName="LShape" presStyleLbl="alignNode1" presStyleIdx="0" presStyleCnt="7"/>
      <dgm:spPr/>
    </dgm:pt>
    <dgm:pt modelId="{1259CB69-DB91-4FC5-A674-8D789FDA8C56}" type="pres">
      <dgm:prSet presAssocID="{064E50A7-9E09-4019-B442-02DCD5DF6E1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1D1633-F2A7-4116-90A7-56EE44D86174}" type="pres">
      <dgm:prSet presAssocID="{064E50A7-9E09-4019-B442-02DCD5DF6E12}" presName="Triangle" presStyleLbl="alignNode1" presStyleIdx="1" presStyleCnt="7"/>
      <dgm:spPr/>
    </dgm:pt>
    <dgm:pt modelId="{B3A907E6-0BA0-4BA5-9EF4-650A0E026127}" type="pres">
      <dgm:prSet presAssocID="{BC669B69-9BB3-4B09-A07E-7E5417DD6F8D}" presName="sibTrans" presStyleCnt="0"/>
      <dgm:spPr/>
    </dgm:pt>
    <dgm:pt modelId="{C2E4754A-61D2-4BD8-831F-9AC8CD3E43DA}" type="pres">
      <dgm:prSet presAssocID="{BC669B69-9BB3-4B09-A07E-7E5417DD6F8D}" presName="space" presStyleCnt="0"/>
      <dgm:spPr/>
    </dgm:pt>
    <dgm:pt modelId="{FC731B52-7290-494B-81BC-92F056D21C12}" type="pres">
      <dgm:prSet presAssocID="{C56FB70D-198F-4537-97A1-22C51D61E679}" presName="composite" presStyleCnt="0"/>
      <dgm:spPr/>
    </dgm:pt>
    <dgm:pt modelId="{2FCD6D42-84B3-4844-8063-BB0E22FD466E}" type="pres">
      <dgm:prSet presAssocID="{C56FB70D-198F-4537-97A1-22C51D61E679}" presName="LShape" presStyleLbl="alignNode1" presStyleIdx="2" presStyleCnt="7"/>
      <dgm:spPr/>
    </dgm:pt>
    <dgm:pt modelId="{4E3226B7-FE29-41DD-8D90-4B35686198A0}" type="pres">
      <dgm:prSet presAssocID="{C56FB70D-198F-4537-97A1-22C51D61E67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519439-3837-4EDD-BCF0-71798AB8F629}" type="pres">
      <dgm:prSet presAssocID="{C56FB70D-198F-4537-97A1-22C51D61E679}" presName="Triangle" presStyleLbl="alignNode1" presStyleIdx="3" presStyleCnt="7"/>
      <dgm:spPr/>
    </dgm:pt>
    <dgm:pt modelId="{EB0270FD-7670-4628-A97D-F67247C3C9E2}" type="pres">
      <dgm:prSet presAssocID="{CCB55F43-3162-496E-A5AA-8D8A7B4CDACF}" presName="sibTrans" presStyleCnt="0"/>
      <dgm:spPr/>
    </dgm:pt>
    <dgm:pt modelId="{9811B778-78E9-42C8-A9CE-5198AEDEE8B0}" type="pres">
      <dgm:prSet presAssocID="{CCB55F43-3162-496E-A5AA-8D8A7B4CDACF}" presName="space" presStyleCnt="0"/>
      <dgm:spPr/>
    </dgm:pt>
    <dgm:pt modelId="{BD39B4C7-8AA9-46EB-968D-458DF0DA988B}" type="pres">
      <dgm:prSet presAssocID="{3D0F7F49-95AE-44CB-A32F-D791D564B949}" presName="composite" presStyleCnt="0"/>
      <dgm:spPr/>
    </dgm:pt>
    <dgm:pt modelId="{40AAC08C-18CE-447D-A822-D00F72A29A7E}" type="pres">
      <dgm:prSet presAssocID="{3D0F7F49-95AE-44CB-A32F-D791D564B949}" presName="LShape" presStyleLbl="alignNode1" presStyleIdx="4" presStyleCnt="7"/>
      <dgm:spPr/>
    </dgm:pt>
    <dgm:pt modelId="{A757371A-6168-4E95-86A4-45333C26400C}" type="pres">
      <dgm:prSet presAssocID="{3D0F7F49-95AE-44CB-A32F-D791D564B94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FEE02C-77D9-4A2C-AC70-86DDA60C166E}" type="pres">
      <dgm:prSet presAssocID="{3D0F7F49-95AE-44CB-A32F-D791D564B949}" presName="Triangle" presStyleLbl="alignNode1" presStyleIdx="5" presStyleCnt="7"/>
      <dgm:spPr/>
    </dgm:pt>
    <dgm:pt modelId="{E23CBB9C-8D31-4F22-B20F-CBE5093924F7}" type="pres">
      <dgm:prSet presAssocID="{EDB353C6-2729-4593-AF5E-832E1A51B694}" presName="sibTrans" presStyleCnt="0"/>
      <dgm:spPr/>
    </dgm:pt>
    <dgm:pt modelId="{D3360632-2BA2-466C-80C6-075ADB531889}" type="pres">
      <dgm:prSet presAssocID="{EDB353C6-2729-4593-AF5E-832E1A51B694}" presName="space" presStyleCnt="0"/>
      <dgm:spPr/>
    </dgm:pt>
    <dgm:pt modelId="{A35DC7D5-BFD6-4B06-828C-C81AF2A8039F}" type="pres">
      <dgm:prSet presAssocID="{C6914BBD-C697-4A20-B8F5-9CCDCF66341C}" presName="composite" presStyleCnt="0"/>
      <dgm:spPr/>
    </dgm:pt>
    <dgm:pt modelId="{669C8419-EE8D-4D31-8E2C-45B9B8F3CC60}" type="pres">
      <dgm:prSet presAssocID="{C6914BBD-C697-4A20-B8F5-9CCDCF66341C}" presName="LShape" presStyleLbl="alignNode1" presStyleIdx="6" presStyleCnt="7"/>
      <dgm:spPr/>
    </dgm:pt>
    <dgm:pt modelId="{946E11E0-0AAA-46CD-8000-76C389C2D7B3}" type="pres">
      <dgm:prSet presAssocID="{C6914BBD-C697-4A20-B8F5-9CCDCF66341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E598E2-4536-4178-8560-4681A061F203}" type="presOf" srcId="{CCC97094-B4D2-4379-B9EE-6241918B3470}" destId="{795ED1D9-5F6F-440D-B9FD-0A84582BAD1B}" srcOrd="0" destOrd="0" presId="urn:microsoft.com/office/officeart/2009/3/layout/StepUpProcess"/>
    <dgm:cxn modelId="{3D445833-85EE-4683-B731-0C9835B8AF7A}" type="presOf" srcId="{C6914BBD-C697-4A20-B8F5-9CCDCF66341C}" destId="{946E11E0-0AAA-46CD-8000-76C389C2D7B3}" srcOrd="0" destOrd="0" presId="urn:microsoft.com/office/officeart/2009/3/layout/StepUpProcess"/>
    <dgm:cxn modelId="{757A3FC9-5297-4998-AC22-1E1E2A811F02}" srcId="{CCC97094-B4D2-4379-B9EE-6241918B3470}" destId="{C6914BBD-C697-4A20-B8F5-9CCDCF66341C}" srcOrd="3" destOrd="0" parTransId="{9E5840DF-0469-4336-9487-FAFB34AE7CCE}" sibTransId="{36B3CE0F-DF88-4ACF-B044-449312A02FD4}"/>
    <dgm:cxn modelId="{7258FBAF-DCA5-4A4D-BD78-05DF346EDF28}" type="presOf" srcId="{064E50A7-9E09-4019-B442-02DCD5DF6E12}" destId="{1259CB69-DB91-4FC5-A674-8D789FDA8C56}" srcOrd="0" destOrd="0" presId="urn:microsoft.com/office/officeart/2009/3/layout/StepUpProcess"/>
    <dgm:cxn modelId="{D14FF438-C665-4C72-BAE1-C1475CE038FE}" srcId="{CCC97094-B4D2-4379-B9EE-6241918B3470}" destId="{064E50A7-9E09-4019-B442-02DCD5DF6E12}" srcOrd="0" destOrd="0" parTransId="{19D06CC7-D26E-4675-A647-C9C337EECD8A}" sibTransId="{BC669B69-9BB3-4B09-A07E-7E5417DD6F8D}"/>
    <dgm:cxn modelId="{61FC2B63-0BE9-4648-85A7-79E848D46922}" type="presOf" srcId="{C56FB70D-198F-4537-97A1-22C51D61E679}" destId="{4E3226B7-FE29-41DD-8D90-4B35686198A0}" srcOrd="0" destOrd="0" presId="urn:microsoft.com/office/officeart/2009/3/layout/StepUpProcess"/>
    <dgm:cxn modelId="{87A3E0B2-E5DD-448D-B1E3-C5AECF3C9133}" type="presOf" srcId="{3D0F7F49-95AE-44CB-A32F-D791D564B949}" destId="{A757371A-6168-4E95-86A4-45333C26400C}" srcOrd="0" destOrd="0" presId="urn:microsoft.com/office/officeart/2009/3/layout/StepUpProcess"/>
    <dgm:cxn modelId="{37DDEA3F-DDD7-43A1-9216-02B4B4276788}" srcId="{CCC97094-B4D2-4379-B9EE-6241918B3470}" destId="{C56FB70D-198F-4537-97A1-22C51D61E679}" srcOrd="1" destOrd="0" parTransId="{B5B426C9-EB0F-406D-BA10-A2B103719069}" sibTransId="{CCB55F43-3162-496E-A5AA-8D8A7B4CDACF}"/>
    <dgm:cxn modelId="{4AF49D0C-D2E0-47C7-9CC0-A24217C2B97D}" srcId="{CCC97094-B4D2-4379-B9EE-6241918B3470}" destId="{3D0F7F49-95AE-44CB-A32F-D791D564B949}" srcOrd="2" destOrd="0" parTransId="{E26F8870-C1E2-4B1E-B7EB-B71C809FF0D8}" sibTransId="{EDB353C6-2729-4593-AF5E-832E1A51B694}"/>
    <dgm:cxn modelId="{41FB8F64-F4AD-49F1-89DC-CEE611E49D6F}" type="presParOf" srcId="{795ED1D9-5F6F-440D-B9FD-0A84582BAD1B}" destId="{5A72A346-A646-4EE8-AF84-0BBD2F36E2CE}" srcOrd="0" destOrd="0" presId="urn:microsoft.com/office/officeart/2009/3/layout/StepUpProcess"/>
    <dgm:cxn modelId="{01B12E23-B329-4E50-81A2-C3FCE0E85863}" type="presParOf" srcId="{5A72A346-A646-4EE8-AF84-0BBD2F36E2CE}" destId="{63D5ED15-A60F-452E-AA9D-FC2375520145}" srcOrd="0" destOrd="0" presId="urn:microsoft.com/office/officeart/2009/3/layout/StepUpProcess"/>
    <dgm:cxn modelId="{EFC1038C-5A32-4D7B-8BDC-7F0627EB62C8}" type="presParOf" srcId="{5A72A346-A646-4EE8-AF84-0BBD2F36E2CE}" destId="{1259CB69-DB91-4FC5-A674-8D789FDA8C56}" srcOrd="1" destOrd="0" presId="urn:microsoft.com/office/officeart/2009/3/layout/StepUpProcess"/>
    <dgm:cxn modelId="{789E4C98-B186-4E3E-9B47-78FD417D8116}" type="presParOf" srcId="{5A72A346-A646-4EE8-AF84-0BBD2F36E2CE}" destId="{291D1633-F2A7-4116-90A7-56EE44D86174}" srcOrd="2" destOrd="0" presId="urn:microsoft.com/office/officeart/2009/3/layout/StepUpProcess"/>
    <dgm:cxn modelId="{EFC95421-508E-4328-AF86-F2A72E3AEC9D}" type="presParOf" srcId="{795ED1D9-5F6F-440D-B9FD-0A84582BAD1B}" destId="{B3A907E6-0BA0-4BA5-9EF4-650A0E026127}" srcOrd="1" destOrd="0" presId="urn:microsoft.com/office/officeart/2009/3/layout/StepUpProcess"/>
    <dgm:cxn modelId="{58F3C347-8D25-4943-984A-A3FFA30B45F0}" type="presParOf" srcId="{B3A907E6-0BA0-4BA5-9EF4-650A0E026127}" destId="{C2E4754A-61D2-4BD8-831F-9AC8CD3E43DA}" srcOrd="0" destOrd="0" presId="urn:microsoft.com/office/officeart/2009/3/layout/StepUpProcess"/>
    <dgm:cxn modelId="{976935EF-EAC3-453B-97F9-4E3C9422FB08}" type="presParOf" srcId="{795ED1D9-5F6F-440D-B9FD-0A84582BAD1B}" destId="{FC731B52-7290-494B-81BC-92F056D21C12}" srcOrd="2" destOrd="0" presId="urn:microsoft.com/office/officeart/2009/3/layout/StepUpProcess"/>
    <dgm:cxn modelId="{30087B5B-44E9-4A6D-A4BF-4BA237F4D68B}" type="presParOf" srcId="{FC731B52-7290-494B-81BC-92F056D21C12}" destId="{2FCD6D42-84B3-4844-8063-BB0E22FD466E}" srcOrd="0" destOrd="0" presId="urn:microsoft.com/office/officeart/2009/3/layout/StepUpProcess"/>
    <dgm:cxn modelId="{4D7FB398-7BCA-48D4-85F1-CE2CB5124839}" type="presParOf" srcId="{FC731B52-7290-494B-81BC-92F056D21C12}" destId="{4E3226B7-FE29-41DD-8D90-4B35686198A0}" srcOrd="1" destOrd="0" presId="urn:microsoft.com/office/officeart/2009/3/layout/StepUpProcess"/>
    <dgm:cxn modelId="{70603270-6BAE-4A9B-AAC5-6AB5E8C2C8D0}" type="presParOf" srcId="{FC731B52-7290-494B-81BC-92F056D21C12}" destId="{1E519439-3837-4EDD-BCF0-71798AB8F629}" srcOrd="2" destOrd="0" presId="urn:microsoft.com/office/officeart/2009/3/layout/StepUpProcess"/>
    <dgm:cxn modelId="{C0766D5F-81D0-4F09-B4B7-A892046FF1F0}" type="presParOf" srcId="{795ED1D9-5F6F-440D-B9FD-0A84582BAD1B}" destId="{EB0270FD-7670-4628-A97D-F67247C3C9E2}" srcOrd="3" destOrd="0" presId="urn:microsoft.com/office/officeart/2009/3/layout/StepUpProcess"/>
    <dgm:cxn modelId="{096DADE3-F1C7-43F9-801E-2E1BE9762026}" type="presParOf" srcId="{EB0270FD-7670-4628-A97D-F67247C3C9E2}" destId="{9811B778-78E9-42C8-A9CE-5198AEDEE8B0}" srcOrd="0" destOrd="0" presId="urn:microsoft.com/office/officeart/2009/3/layout/StepUpProcess"/>
    <dgm:cxn modelId="{E007CB04-AAD3-4AC8-BBB0-5B02BB77C60D}" type="presParOf" srcId="{795ED1D9-5F6F-440D-B9FD-0A84582BAD1B}" destId="{BD39B4C7-8AA9-46EB-968D-458DF0DA988B}" srcOrd="4" destOrd="0" presId="urn:microsoft.com/office/officeart/2009/3/layout/StepUpProcess"/>
    <dgm:cxn modelId="{4F8F3B5D-CD8A-47D9-BAFE-8E653614AB8E}" type="presParOf" srcId="{BD39B4C7-8AA9-46EB-968D-458DF0DA988B}" destId="{40AAC08C-18CE-447D-A822-D00F72A29A7E}" srcOrd="0" destOrd="0" presId="urn:microsoft.com/office/officeart/2009/3/layout/StepUpProcess"/>
    <dgm:cxn modelId="{36117914-924D-48F4-A46A-04D29345AB43}" type="presParOf" srcId="{BD39B4C7-8AA9-46EB-968D-458DF0DA988B}" destId="{A757371A-6168-4E95-86A4-45333C26400C}" srcOrd="1" destOrd="0" presId="urn:microsoft.com/office/officeart/2009/3/layout/StepUpProcess"/>
    <dgm:cxn modelId="{AA034803-833A-413A-9738-877F7CE7ADEC}" type="presParOf" srcId="{BD39B4C7-8AA9-46EB-968D-458DF0DA988B}" destId="{A5FEE02C-77D9-4A2C-AC70-86DDA60C166E}" srcOrd="2" destOrd="0" presId="urn:microsoft.com/office/officeart/2009/3/layout/StepUpProcess"/>
    <dgm:cxn modelId="{BC26092F-01B1-46F1-85AC-A37000590439}" type="presParOf" srcId="{795ED1D9-5F6F-440D-B9FD-0A84582BAD1B}" destId="{E23CBB9C-8D31-4F22-B20F-CBE5093924F7}" srcOrd="5" destOrd="0" presId="urn:microsoft.com/office/officeart/2009/3/layout/StepUpProcess"/>
    <dgm:cxn modelId="{CA8155F2-5021-4596-B53A-BB9FDDE19378}" type="presParOf" srcId="{E23CBB9C-8D31-4F22-B20F-CBE5093924F7}" destId="{D3360632-2BA2-466C-80C6-075ADB531889}" srcOrd="0" destOrd="0" presId="urn:microsoft.com/office/officeart/2009/3/layout/StepUpProcess"/>
    <dgm:cxn modelId="{6B685C77-0675-4284-9699-DB9FF9042E7B}" type="presParOf" srcId="{795ED1D9-5F6F-440D-B9FD-0A84582BAD1B}" destId="{A35DC7D5-BFD6-4B06-828C-C81AF2A8039F}" srcOrd="6" destOrd="0" presId="urn:microsoft.com/office/officeart/2009/3/layout/StepUpProcess"/>
    <dgm:cxn modelId="{CBBD0DD5-5496-4D34-88C9-BFD809F628F9}" type="presParOf" srcId="{A35DC7D5-BFD6-4B06-828C-C81AF2A8039F}" destId="{669C8419-EE8D-4D31-8E2C-45B9B8F3CC60}" srcOrd="0" destOrd="0" presId="urn:microsoft.com/office/officeart/2009/3/layout/StepUpProcess"/>
    <dgm:cxn modelId="{1281976C-9B06-424C-BB8D-4FF8AAA42B6E}" type="presParOf" srcId="{A35DC7D5-BFD6-4B06-828C-C81AF2A8039F}" destId="{946E11E0-0AAA-46CD-8000-76C389C2D7B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D0B3DD-D2D4-4BDD-9D69-BD1BEF253230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D7AFB5E-FD66-4862-B421-B4F8E9FD80D6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Condones Distribuidos </a:t>
          </a:r>
          <a:r>
            <a:rPr lang="es-ES" b="0" i="0" u="none" strike="noStrike" dirty="0">
              <a:solidFill>
                <a:schemeClr val="bg1"/>
              </a:solidFill>
              <a:latin typeface="Calibri"/>
            </a:rPr>
            <a:t>380,853</a:t>
          </a:r>
          <a:endParaRPr lang="es-MX" b="0" dirty="0">
            <a:solidFill>
              <a:schemeClr val="bg1"/>
            </a:solidFill>
          </a:endParaRPr>
        </a:p>
      </dgm:t>
    </dgm:pt>
    <dgm:pt modelId="{BC09A327-F9C3-4777-9FC9-403225309101}" type="parTrans" cxnId="{BF92A7C3-5C3B-476E-B4A4-3A1FEA3A8929}">
      <dgm:prSet/>
      <dgm:spPr/>
      <dgm:t>
        <a:bodyPr/>
        <a:lstStyle/>
        <a:p>
          <a:endParaRPr lang="es-MX"/>
        </a:p>
      </dgm:t>
    </dgm:pt>
    <dgm:pt modelId="{E31A8577-E3CD-4F43-B1FF-7E3D8A7FCAD1}" type="sibTrans" cxnId="{BF92A7C3-5C3B-476E-B4A4-3A1FEA3A8929}">
      <dgm:prSet/>
      <dgm:spPr/>
      <dgm:t>
        <a:bodyPr/>
        <a:lstStyle/>
        <a:p>
          <a:endParaRPr lang="es-MX"/>
        </a:p>
      </dgm:t>
    </dgm:pt>
    <dgm:pt modelId="{4E825EA4-48F6-4903-AC23-A8E75C4656F5}">
      <dgm:prSet phldrT="[Texto]"/>
      <dgm:spPr/>
      <dgm:t>
        <a:bodyPr/>
        <a:lstStyle/>
        <a:p>
          <a:r>
            <a:rPr lang="es-MX" b="0" dirty="0"/>
            <a:t>1, 336 </a:t>
          </a:r>
          <a:r>
            <a:rPr lang="es-MX" b="1" dirty="0"/>
            <a:t>Actividades Preventivas</a:t>
          </a:r>
          <a:endParaRPr lang="es-MX" b="0" dirty="0"/>
        </a:p>
      </dgm:t>
    </dgm:pt>
    <dgm:pt modelId="{33228311-429E-4076-B657-70F363E0512B}" type="parTrans" cxnId="{BBB7F13E-8C97-489D-A958-37B27BA72ECD}">
      <dgm:prSet/>
      <dgm:spPr/>
      <dgm:t>
        <a:bodyPr/>
        <a:lstStyle/>
        <a:p>
          <a:endParaRPr lang="es-MX"/>
        </a:p>
      </dgm:t>
    </dgm:pt>
    <dgm:pt modelId="{BC925BE6-717E-4C54-9519-1A44B57EFE7D}" type="sibTrans" cxnId="{BBB7F13E-8C97-489D-A958-37B27BA72ECD}">
      <dgm:prSet/>
      <dgm:spPr/>
      <dgm:t>
        <a:bodyPr/>
        <a:lstStyle/>
        <a:p>
          <a:endParaRPr lang="es-MX"/>
        </a:p>
      </dgm:t>
    </dgm:pt>
    <dgm:pt modelId="{D5E4C1FD-69FB-4F7A-BA2C-BFC1288AF9CA}">
      <dgm:prSet phldrT="[Texto]"/>
      <dgm:spPr/>
      <dgm:t>
        <a:bodyPr/>
        <a:lstStyle/>
        <a:p>
          <a:r>
            <a:rPr lang="es-MX" b="1" dirty="0"/>
            <a:t>Población alcanzada </a:t>
          </a:r>
          <a:r>
            <a:rPr lang="es-MX" dirty="0"/>
            <a:t>108, 507</a:t>
          </a:r>
        </a:p>
      </dgm:t>
    </dgm:pt>
    <dgm:pt modelId="{095271BE-417B-4A89-8F69-5D7D0B4EDBC4}" type="parTrans" cxnId="{5070ADDC-A63B-4934-B32A-ECCACEEDC1BB}">
      <dgm:prSet/>
      <dgm:spPr/>
      <dgm:t>
        <a:bodyPr/>
        <a:lstStyle/>
        <a:p>
          <a:endParaRPr lang="es-MX"/>
        </a:p>
      </dgm:t>
    </dgm:pt>
    <dgm:pt modelId="{AB80BA14-6331-4FA7-A74C-715D51E68EEF}" type="sibTrans" cxnId="{5070ADDC-A63B-4934-B32A-ECCACEEDC1BB}">
      <dgm:prSet/>
      <dgm:spPr/>
      <dgm:t>
        <a:bodyPr/>
        <a:lstStyle/>
        <a:p>
          <a:endParaRPr lang="es-MX"/>
        </a:p>
      </dgm:t>
    </dgm:pt>
    <dgm:pt modelId="{D4004645-46FA-4534-AAC4-39CE48F079BE}">
      <dgm:prSet phldrT="[Texto]"/>
      <dgm:spPr/>
      <dgm:t>
        <a:bodyPr/>
        <a:lstStyle/>
        <a:p>
          <a:r>
            <a:rPr lang="es-MX" b="1" dirty="0"/>
            <a:t>Pruebas reactivas VIH </a:t>
          </a:r>
          <a:r>
            <a:rPr lang="es-MX" dirty="0"/>
            <a:t>32/4,458</a:t>
          </a:r>
        </a:p>
      </dgm:t>
    </dgm:pt>
    <dgm:pt modelId="{65AE2FF4-01B4-4FAB-B6AE-332B176F4588}" type="parTrans" cxnId="{4A34A5FB-6238-4A50-BC8C-0A5E12B96F72}">
      <dgm:prSet/>
      <dgm:spPr/>
      <dgm:t>
        <a:bodyPr/>
        <a:lstStyle/>
        <a:p>
          <a:endParaRPr lang="es-MX"/>
        </a:p>
      </dgm:t>
    </dgm:pt>
    <dgm:pt modelId="{545CB12A-4679-46B4-8CB4-05C3E31F29A1}" type="sibTrans" cxnId="{4A34A5FB-6238-4A50-BC8C-0A5E12B96F72}">
      <dgm:prSet/>
      <dgm:spPr/>
      <dgm:t>
        <a:bodyPr/>
        <a:lstStyle/>
        <a:p>
          <a:endParaRPr lang="es-MX"/>
        </a:p>
      </dgm:t>
    </dgm:pt>
    <dgm:pt modelId="{D91917D2-C37D-4DFD-8CFF-9A43CB1FDA5C}">
      <dgm:prSet phldrT="[Texto]"/>
      <dgm:spPr/>
      <dgm:t>
        <a:bodyPr/>
        <a:lstStyle/>
        <a:p>
          <a:r>
            <a:rPr lang="es-MX" b="1" dirty="0"/>
            <a:t>Pruebas reactivas de Sífilis </a:t>
          </a:r>
          <a:r>
            <a:rPr lang="es-MX" dirty="0"/>
            <a:t>14/1,500</a:t>
          </a:r>
        </a:p>
      </dgm:t>
    </dgm:pt>
    <dgm:pt modelId="{20DC9C62-8948-4994-92DE-6FA657529D57}" type="parTrans" cxnId="{2358D828-46AC-4B79-BB23-7C5C7CF0553D}">
      <dgm:prSet/>
      <dgm:spPr/>
      <dgm:t>
        <a:bodyPr/>
        <a:lstStyle/>
        <a:p>
          <a:endParaRPr lang="es-MX"/>
        </a:p>
      </dgm:t>
    </dgm:pt>
    <dgm:pt modelId="{9ED6184A-A923-4CE1-8010-6EBF0952D8C5}" type="sibTrans" cxnId="{2358D828-46AC-4B79-BB23-7C5C7CF0553D}">
      <dgm:prSet/>
      <dgm:spPr/>
      <dgm:t>
        <a:bodyPr/>
        <a:lstStyle/>
        <a:p>
          <a:endParaRPr lang="es-MX"/>
        </a:p>
      </dgm:t>
    </dgm:pt>
    <dgm:pt modelId="{8CB82859-00A6-459B-BBA2-D48BEBB1F94B}" type="pres">
      <dgm:prSet presAssocID="{7ED0B3DD-D2D4-4BDD-9D69-BD1BEF2532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8175C8-1511-4624-B1C9-4163158451CF}" type="pres">
      <dgm:prSet presAssocID="{BD7AFB5E-FD66-4862-B421-B4F8E9FD80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60624B-5582-4401-B2D1-707DEB87DBF8}" type="pres">
      <dgm:prSet presAssocID="{BD7AFB5E-FD66-4862-B421-B4F8E9FD80D6}" presName="spNode" presStyleCnt="0"/>
      <dgm:spPr/>
    </dgm:pt>
    <dgm:pt modelId="{879FDBC6-7274-4A2B-A1CB-1C09C556D41D}" type="pres">
      <dgm:prSet presAssocID="{E31A8577-E3CD-4F43-B1FF-7E3D8A7FCAD1}" presName="sibTrans" presStyleLbl="sibTrans1D1" presStyleIdx="0" presStyleCnt="5"/>
      <dgm:spPr/>
      <dgm:t>
        <a:bodyPr/>
        <a:lstStyle/>
        <a:p>
          <a:endParaRPr lang="es-ES"/>
        </a:p>
      </dgm:t>
    </dgm:pt>
    <dgm:pt modelId="{0E25290E-7A25-4988-9DBA-DB1FC15A6715}" type="pres">
      <dgm:prSet presAssocID="{4E825EA4-48F6-4903-AC23-A8E75C4656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1E71C2-D637-4B07-9CE7-3C06572FC5DF}" type="pres">
      <dgm:prSet presAssocID="{4E825EA4-48F6-4903-AC23-A8E75C4656F5}" presName="spNode" presStyleCnt="0"/>
      <dgm:spPr/>
    </dgm:pt>
    <dgm:pt modelId="{1751C162-4D56-42DA-A11D-1B0184E15CC2}" type="pres">
      <dgm:prSet presAssocID="{BC925BE6-717E-4C54-9519-1A44B57EFE7D}" presName="sibTrans" presStyleLbl="sibTrans1D1" presStyleIdx="1" presStyleCnt="5"/>
      <dgm:spPr/>
      <dgm:t>
        <a:bodyPr/>
        <a:lstStyle/>
        <a:p>
          <a:endParaRPr lang="es-ES"/>
        </a:p>
      </dgm:t>
    </dgm:pt>
    <dgm:pt modelId="{1672316F-D6F6-43F0-9C24-961CF34278BB}" type="pres">
      <dgm:prSet presAssocID="{D5E4C1FD-69FB-4F7A-BA2C-BFC1288AF9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B49CB9-CD2C-460B-A68C-EAEC1D22D360}" type="pres">
      <dgm:prSet presAssocID="{D5E4C1FD-69FB-4F7A-BA2C-BFC1288AF9CA}" presName="spNode" presStyleCnt="0"/>
      <dgm:spPr/>
    </dgm:pt>
    <dgm:pt modelId="{C70FA3D5-D1AF-436E-8B5C-10E581DA07E3}" type="pres">
      <dgm:prSet presAssocID="{AB80BA14-6331-4FA7-A74C-715D51E68EEF}" presName="sibTrans" presStyleLbl="sibTrans1D1" presStyleIdx="2" presStyleCnt="5"/>
      <dgm:spPr/>
      <dgm:t>
        <a:bodyPr/>
        <a:lstStyle/>
        <a:p>
          <a:endParaRPr lang="es-ES"/>
        </a:p>
      </dgm:t>
    </dgm:pt>
    <dgm:pt modelId="{B552AF93-D43D-4B5D-ACE5-E3A88B2BBBBD}" type="pres">
      <dgm:prSet presAssocID="{D4004645-46FA-4534-AAC4-39CE48F079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8830D-24CC-414F-A112-BB4A6FE46A63}" type="pres">
      <dgm:prSet presAssocID="{D4004645-46FA-4534-AAC4-39CE48F079BE}" presName="spNode" presStyleCnt="0"/>
      <dgm:spPr/>
    </dgm:pt>
    <dgm:pt modelId="{4DC5D555-0A9B-4936-BBA6-89DD64FF7D6B}" type="pres">
      <dgm:prSet presAssocID="{545CB12A-4679-46B4-8CB4-05C3E31F29A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811B388E-AF08-4E45-B914-F8A7896FD3B2}" type="pres">
      <dgm:prSet presAssocID="{D91917D2-C37D-4DFD-8CFF-9A43CB1FDA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059847-79A6-4251-8889-F065E4852741}" type="pres">
      <dgm:prSet presAssocID="{D91917D2-C37D-4DFD-8CFF-9A43CB1FDA5C}" presName="spNode" presStyleCnt="0"/>
      <dgm:spPr/>
    </dgm:pt>
    <dgm:pt modelId="{98A1A3D6-EE69-4C80-90EE-985AB406A0BF}" type="pres">
      <dgm:prSet presAssocID="{9ED6184A-A923-4CE1-8010-6EBF0952D8C5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96B87174-14C8-447B-9109-DDB89BABF024}" type="presOf" srcId="{545CB12A-4679-46B4-8CB4-05C3E31F29A1}" destId="{4DC5D555-0A9B-4936-BBA6-89DD64FF7D6B}" srcOrd="0" destOrd="0" presId="urn:microsoft.com/office/officeart/2005/8/layout/cycle6"/>
    <dgm:cxn modelId="{2358D828-46AC-4B79-BB23-7C5C7CF0553D}" srcId="{7ED0B3DD-D2D4-4BDD-9D69-BD1BEF253230}" destId="{D91917D2-C37D-4DFD-8CFF-9A43CB1FDA5C}" srcOrd="4" destOrd="0" parTransId="{20DC9C62-8948-4994-92DE-6FA657529D57}" sibTransId="{9ED6184A-A923-4CE1-8010-6EBF0952D8C5}"/>
    <dgm:cxn modelId="{C275FD5C-43E5-420B-8578-AFD2F21C1F7D}" type="presOf" srcId="{7ED0B3DD-D2D4-4BDD-9D69-BD1BEF253230}" destId="{8CB82859-00A6-459B-BBA2-D48BEBB1F94B}" srcOrd="0" destOrd="0" presId="urn:microsoft.com/office/officeart/2005/8/layout/cycle6"/>
    <dgm:cxn modelId="{F4687FD3-C1A5-4BEB-BCF1-AD6BF9E35289}" type="presOf" srcId="{D91917D2-C37D-4DFD-8CFF-9A43CB1FDA5C}" destId="{811B388E-AF08-4E45-B914-F8A7896FD3B2}" srcOrd="0" destOrd="0" presId="urn:microsoft.com/office/officeart/2005/8/layout/cycle6"/>
    <dgm:cxn modelId="{BF92A7C3-5C3B-476E-B4A4-3A1FEA3A8929}" srcId="{7ED0B3DD-D2D4-4BDD-9D69-BD1BEF253230}" destId="{BD7AFB5E-FD66-4862-B421-B4F8E9FD80D6}" srcOrd="0" destOrd="0" parTransId="{BC09A327-F9C3-4777-9FC9-403225309101}" sibTransId="{E31A8577-E3CD-4F43-B1FF-7E3D8A7FCAD1}"/>
    <dgm:cxn modelId="{942D1668-9165-44EB-997F-20F4546EAF64}" type="presOf" srcId="{D4004645-46FA-4534-AAC4-39CE48F079BE}" destId="{B552AF93-D43D-4B5D-ACE5-E3A88B2BBBBD}" srcOrd="0" destOrd="0" presId="urn:microsoft.com/office/officeart/2005/8/layout/cycle6"/>
    <dgm:cxn modelId="{4A34A5FB-6238-4A50-BC8C-0A5E12B96F72}" srcId="{7ED0B3DD-D2D4-4BDD-9D69-BD1BEF253230}" destId="{D4004645-46FA-4534-AAC4-39CE48F079BE}" srcOrd="3" destOrd="0" parTransId="{65AE2FF4-01B4-4FAB-B6AE-332B176F4588}" sibTransId="{545CB12A-4679-46B4-8CB4-05C3E31F29A1}"/>
    <dgm:cxn modelId="{A3BCCE6D-98AA-4538-B55D-3110387FF4CB}" type="presOf" srcId="{4E825EA4-48F6-4903-AC23-A8E75C4656F5}" destId="{0E25290E-7A25-4988-9DBA-DB1FC15A6715}" srcOrd="0" destOrd="0" presId="urn:microsoft.com/office/officeart/2005/8/layout/cycle6"/>
    <dgm:cxn modelId="{BF8AE801-DE40-461D-AF3D-2EF9A752D352}" type="presOf" srcId="{D5E4C1FD-69FB-4F7A-BA2C-BFC1288AF9CA}" destId="{1672316F-D6F6-43F0-9C24-961CF34278BB}" srcOrd="0" destOrd="0" presId="urn:microsoft.com/office/officeart/2005/8/layout/cycle6"/>
    <dgm:cxn modelId="{FD5195CF-5855-4409-A350-33C0ED91ACF5}" type="presOf" srcId="{AB80BA14-6331-4FA7-A74C-715D51E68EEF}" destId="{C70FA3D5-D1AF-436E-8B5C-10E581DA07E3}" srcOrd="0" destOrd="0" presId="urn:microsoft.com/office/officeart/2005/8/layout/cycle6"/>
    <dgm:cxn modelId="{D75FCF5E-FC42-42A2-9060-8106951221A2}" type="presOf" srcId="{BD7AFB5E-FD66-4862-B421-B4F8E9FD80D6}" destId="{EE8175C8-1511-4624-B1C9-4163158451CF}" srcOrd="0" destOrd="0" presId="urn:microsoft.com/office/officeart/2005/8/layout/cycle6"/>
    <dgm:cxn modelId="{5070ADDC-A63B-4934-B32A-ECCACEEDC1BB}" srcId="{7ED0B3DD-D2D4-4BDD-9D69-BD1BEF253230}" destId="{D5E4C1FD-69FB-4F7A-BA2C-BFC1288AF9CA}" srcOrd="2" destOrd="0" parTransId="{095271BE-417B-4A89-8F69-5D7D0B4EDBC4}" sibTransId="{AB80BA14-6331-4FA7-A74C-715D51E68EEF}"/>
    <dgm:cxn modelId="{81086779-1E05-4CC9-9E9D-25974661EC7D}" type="presOf" srcId="{9ED6184A-A923-4CE1-8010-6EBF0952D8C5}" destId="{98A1A3D6-EE69-4C80-90EE-985AB406A0BF}" srcOrd="0" destOrd="0" presId="urn:microsoft.com/office/officeart/2005/8/layout/cycle6"/>
    <dgm:cxn modelId="{045E936F-8E13-4D17-AC2F-3D1A693F265F}" type="presOf" srcId="{E31A8577-E3CD-4F43-B1FF-7E3D8A7FCAD1}" destId="{879FDBC6-7274-4A2B-A1CB-1C09C556D41D}" srcOrd="0" destOrd="0" presId="urn:microsoft.com/office/officeart/2005/8/layout/cycle6"/>
    <dgm:cxn modelId="{BBB7F13E-8C97-489D-A958-37B27BA72ECD}" srcId="{7ED0B3DD-D2D4-4BDD-9D69-BD1BEF253230}" destId="{4E825EA4-48F6-4903-AC23-A8E75C4656F5}" srcOrd="1" destOrd="0" parTransId="{33228311-429E-4076-B657-70F363E0512B}" sibTransId="{BC925BE6-717E-4C54-9519-1A44B57EFE7D}"/>
    <dgm:cxn modelId="{B9983E92-192C-477B-BFD4-479FE10E30D7}" type="presOf" srcId="{BC925BE6-717E-4C54-9519-1A44B57EFE7D}" destId="{1751C162-4D56-42DA-A11D-1B0184E15CC2}" srcOrd="0" destOrd="0" presId="urn:microsoft.com/office/officeart/2005/8/layout/cycle6"/>
    <dgm:cxn modelId="{2AAA495D-D1C2-4E91-B421-E1DEA913A9A8}" type="presParOf" srcId="{8CB82859-00A6-459B-BBA2-D48BEBB1F94B}" destId="{EE8175C8-1511-4624-B1C9-4163158451CF}" srcOrd="0" destOrd="0" presId="urn:microsoft.com/office/officeart/2005/8/layout/cycle6"/>
    <dgm:cxn modelId="{31CD930A-787C-4F52-9EA0-508B87D45295}" type="presParOf" srcId="{8CB82859-00A6-459B-BBA2-D48BEBB1F94B}" destId="{FB60624B-5582-4401-B2D1-707DEB87DBF8}" srcOrd="1" destOrd="0" presId="urn:microsoft.com/office/officeart/2005/8/layout/cycle6"/>
    <dgm:cxn modelId="{47BFCFAE-CD94-432E-B81E-31F36A8C9CA1}" type="presParOf" srcId="{8CB82859-00A6-459B-BBA2-D48BEBB1F94B}" destId="{879FDBC6-7274-4A2B-A1CB-1C09C556D41D}" srcOrd="2" destOrd="0" presId="urn:microsoft.com/office/officeart/2005/8/layout/cycle6"/>
    <dgm:cxn modelId="{B968C26E-0711-459B-9582-0036FFE63CF1}" type="presParOf" srcId="{8CB82859-00A6-459B-BBA2-D48BEBB1F94B}" destId="{0E25290E-7A25-4988-9DBA-DB1FC15A6715}" srcOrd="3" destOrd="0" presId="urn:microsoft.com/office/officeart/2005/8/layout/cycle6"/>
    <dgm:cxn modelId="{F1CEA924-D860-4DC8-8F26-25D036A68BB9}" type="presParOf" srcId="{8CB82859-00A6-459B-BBA2-D48BEBB1F94B}" destId="{5B1E71C2-D637-4B07-9CE7-3C06572FC5DF}" srcOrd="4" destOrd="0" presId="urn:microsoft.com/office/officeart/2005/8/layout/cycle6"/>
    <dgm:cxn modelId="{69893C12-101E-4532-80DD-43480442A85E}" type="presParOf" srcId="{8CB82859-00A6-459B-BBA2-D48BEBB1F94B}" destId="{1751C162-4D56-42DA-A11D-1B0184E15CC2}" srcOrd="5" destOrd="0" presId="urn:microsoft.com/office/officeart/2005/8/layout/cycle6"/>
    <dgm:cxn modelId="{5D956C32-F72F-412F-BEFE-FDFD10D1C39E}" type="presParOf" srcId="{8CB82859-00A6-459B-BBA2-D48BEBB1F94B}" destId="{1672316F-D6F6-43F0-9C24-961CF34278BB}" srcOrd="6" destOrd="0" presId="urn:microsoft.com/office/officeart/2005/8/layout/cycle6"/>
    <dgm:cxn modelId="{ED525353-CAB1-4E0D-84AE-51FE82E5818F}" type="presParOf" srcId="{8CB82859-00A6-459B-BBA2-D48BEBB1F94B}" destId="{D0B49CB9-CD2C-460B-A68C-EAEC1D22D360}" srcOrd="7" destOrd="0" presId="urn:microsoft.com/office/officeart/2005/8/layout/cycle6"/>
    <dgm:cxn modelId="{0222D058-CC6F-4687-8329-57BE89A709B4}" type="presParOf" srcId="{8CB82859-00A6-459B-BBA2-D48BEBB1F94B}" destId="{C70FA3D5-D1AF-436E-8B5C-10E581DA07E3}" srcOrd="8" destOrd="0" presId="urn:microsoft.com/office/officeart/2005/8/layout/cycle6"/>
    <dgm:cxn modelId="{5CA5696D-3714-491F-AE53-C24987DD63B6}" type="presParOf" srcId="{8CB82859-00A6-459B-BBA2-D48BEBB1F94B}" destId="{B552AF93-D43D-4B5D-ACE5-E3A88B2BBBBD}" srcOrd="9" destOrd="0" presId="urn:microsoft.com/office/officeart/2005/8/layout/cycle6"/>
    <dgm:cxn modelId="{F8294568-E1EC-4AA0-8642-153A03943B5A}" type="presParOf" srcId="{8CB82859-00A6-459B-BBA2-D48BEBB1F94B}" destId="{F168830D-24CC-414F-A112-BB4A6FE46A63}" srcOrd="10" destOrd="0" presId="urn:microsoft.com/office/officeart/2005/8/layout/cycle6"/>
    <dgm:cxn modelId="{B367ADB5-8B11-4F52-8956-2941E1B9D06C}" type="presParOf" srcId="{8CB82859-00A6-459B-BBA2-D48BEBB1F94B}" destId="{4DC5D555-0A9B-4936-BBA6-89DD64FF7D6B}" srcOrd="11" destOrd="0" presId="urn:microsoft.com/office/officeart/2005/8/layout/cycle6"/>
    <dgm:cxn modelId="{6B019024-40E9-4150-BD24-CD67681088B3}" type="presParOf" srcId="{8CB82859-00A6-459B-BBA2-D48BEBB1F94B}" destId="{811B388E-AF08-4E45-B914-F8A7896FD3B2}" srcOrd="12" destOrd="0" presId="urn:microsoft.com/office/officeart/2005/8/layout/cycle6"/>
    <dgm:cxn modelId="{E1DBD44C-3F38-4730-AB45-76822E6254AE}" type="presParOf" srcId="{8CB82859-00A6-459B-BBA2-D48BEBB1F94B}" destId="{5C059847-79A6-4251-8889-F065E4852741}" srcOrd="13" destOrd="0" presId="urn:microsoft.com/office/officeart/2005/8/layout/cycle6"/>
    <dgm:cxn modelId="{C5E1D0E6-4654-452C-BA45-52F55F0EDC0F}" type="presParOf" srcId="{8CB82859-00A6-459B-BBA2-D48BEBB1F94B}" destId="{98A1A3D6-EE69-4C80-90EE-985AB406A0B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38EB2-1646-488D-B7E8-77FF778F6A1C}">
      <dsp:nvSpPr>
        <dsp:cNvPr id="0" name=""/>
        <dsp:cNvSpPr/>
      </dsp:nvSpPr>
      <dsp:spPr>
        <a:xfrm rot="5400000">
          <a:off x="2140351" y="602042"/>
          <a:ext cx="1038849" cy="172862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8AF98-99B6-4436-834F-E1BA54FCE5FC}">
      <dsp:nvSpPr>
        <dsp:cNvPr id="0" name=""/>
        <dsp:cNvSpPr/>
      </dsp:nvSpPr>
      <dsp:spPr>
        <a:xfrm>
          <a:off x="1966941" y="1118528"/>
          <a:ext cx="1560609" cy="136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41</a:t>
          </a:r>
          <a:r>
            <a:rPr lang="es-MX" sz="2000" kern="1200" dirty="0"/>
            <a:t> </a:t>
          </a:r>
          <a:r>
            <a:rPr lang="es-MX" sz="1500" kern="1200" dirty="0"/>
            <a:t>mujeres recibieron acompañamiento.</a:t>
          </a:r>
        </a:p>
      </dsp:txBody>
      <dsp:txXfrm>
        <a:off x="1966941" y="1118528"/>
        <a:ext cx="1560609" cy="1367966"/>
      </dsp:txXfrm>
    </dsp:sp>
    <dsp:sp modelId="{97126F7A-B0B5-4D3D-A4B4-77ED38E55F5F}">
      <dsp:nvSpPr>
        <dsp:cNvPr id="0" name=""/>
        <dsp:cNvSpPr/>
      </dsp:nvSpPr>
      <dsp:spPr>
        <a:xfrm>
          <a:off x="3233097" y="474779"/>
          <a:ext cx="294454" cy="294454"/>
        </a:xfrm>
        <a:prstGeom prst="triangle">
          <a:avLst>
            <a:gd name="adj" fmla="val 100000"/>
          </a:avLst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accent5">
              <a:hueOff val="276562"/>
              <a:satOff val="3140"/>
              <a:lumOff val="2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2CF33-574E-430B-8032-479A1DA4C439}">
      <dsp:nvSpPr>
        <dsp:cNvPr id="0" name=""/>
        <dsp:cNvSpPr/>
      </dsp:nvSpPr>
      <dsp:spPr>
        <a:xfrm rot="5400000">
          <a:off x="4050843" y="129289"/>
          <a:ext cx="1038849" cy="172862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1FF04-94AE-4711-BF5F-ADE37391E582}">
      <dsp:nvSpPr>
        <dsp:cNvPr id="0" name=""/>
        <dsp:cNvSpPr/>
      </dsp:nvSpPr>
      <dsp:spPr>
        <a:xfrm>
          <a:off x="3877433" y="645775"/>
          <a:ext cx="1560609" cy="136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r>
            <a:rPr lang="es-MX" sz="2000" kern="1200" dirty="0"/>
            <a:t> </a:t>
          </a:r>
          <a:r>
            <a:rPr lang="es-MX" sz="1500" kern="1200" dirty="0"/>
            <a:t>ya conocían su status VIH antes del embarazo.</a:t>
          </a:r>
        </a:p>
      </dsp:txBody>
      <dsp:txXfrm>
        <a:off x="3877433" y="645775"/>
        <a:ext cx="1560609" cy="1367966"/>
      </dsp:txXfrm>
    </dsp:sp>
    <dsp:sp modelId="{8BC7E3D4-7066-4A7B-B53F-AC2B6E4BA900}">
      <dsp:nvSpPr>
        <dsp:cNvPr id="0" name=""/>
        <dsp:cNvSpPr/>
      </dsp:nvSpPr>
      <dsp:spPr>
        <a:xfrm>
          <a:off x="5143588" y="2026"/>
          <a:ext cx="294454" cy="294454"/>
        </a:xfrm>
        <a:prstGeom prst="triangle">
          <a:avLst>
            <a:gd name="adj" fmla="val 100000"/>
          </a:avLst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accent5">
              <a:hueOff val="829686"/>
              <a:satOff val="9421"/>
              <a:lumOff val="8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BD06F-A171-4E35-A4F8-E644CC263E1E}">
      <dsp:nvSpPr>
        <dsp:cNvPr id="0" name=""/>
        <dsp:cNvSpPr/>
      </dsp:nvSpPr>
      <dsp:spPr>
        <a:xfrm rot="5400000">
          <a:off x="5961334" y="-343463"/>
          <a:ext cx="1038849" cy="172862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BA7AA-2334-4687-9475-8D344DCD3F27}">
      <dsp:nvSpPr>
        <dsp:cNvPr id="0" name=""/>
        <dsp:cNvSpPr/>
      </dsp:nvSpPr>
      <dsp:spPr>
        <a:xfrm>
          <a:off x="5787924" y="173022"/>
          <a:ext cx="1560609" cy="136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es-MX" sz="2000" kern="1200" dirty="0"/>
            <a:t> </a:t>
          </a:r>
          <a:r>
            <a:rPr lang="es-MX" sz="1400" kern="1200" dirty="0"/>
            <a:t>mujeres conocieron su estatus durante el embarazo.</a:t>
          </a:r>
          <a:endParaRPr lang="es-MX" sz="2000" kern="1200" dirty="0"/>
        </a:p>
      </dsp:txBody>
      <dsp:txXfrm>
        <a:off x="5787924" y="173022"/>
        <a:ext cx="1560609" cy="1367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13CFF-3091-4B57-86F1-E82FBD11F19D}">
      <dsp:nvSpPr>
        <dsp:cNvPr id="0" name=""/>
        <dsp:cNvSpPr/>
      </dsp:nvSpPr>
      <dsp:spPr>
        <a:xfrm>
          <a:off x="0" y="45052"/>
          <a:ext cx="5346084" cy="2376000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44B96-C494-4882-96B4-AB9BDC83983D}">
      <dsp:nvSpPr>
        <dsp:cNvPr id="0" name=""/>
        <dsp:cNvSpPr/>
      </dsp:nvSpPr>
      <dsp:spPr>
        <a:xfrm>
          <a:off x="2819746" y="616526"/>
          <a:ext cx="1991729" cy="1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2</a:t>
          </a:r>
          <a:r>
            <a:rPr lang="es-MX" sz="1200" kern="1200" dirty="0"/>
            <a:t> </a:t>
          </a:r>
          <a:r>
            <a:rPr lang="es-MX" sz="1500" kern="1200" dirty="0"/>
            <a:t>casos transmisión vertical, diagnosticados antes de los 6 meses edad.</a:t>
          </a:r>
        </a:p>
      </dsp:txBody>
      <dsp:txXfrm>
        <a:off x="2819746" y="616526"/>
        <a:ext cx="1991729" cy="1188000"/>
      </dsp:txXfrm>
    </dsp:sp>
    <dsp:sp modelId="{616272F6-2B33-4B70-83FB-C1445E27B3A0}">
      <dsp:nvSpPr>
        <dsp:cNvPr id="0" name=""/>
        <dsp:cNvSpPr/>
      </dsp:nvSpPr>
      <dsp:spPr>
        <a:xfrm>
          <a:off x="593390" y="616526"/>
          <a:ext cx="1664289" cy="1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</a:rPr>
            <a:t>28</a:t>
          </a:r>
          <a:r>
            <a:rPr lang="es-MX" sz="1400" kern="1200" dirty="0"/>
            <a:t> </a:t>
          </a:r>
          <a:r>
            <a:rPr lang="es-MX" sz="1500" kern="1200" dirty="0"/>
            <a:t>eventos obstétricos</a:t>
          </a:r>
        </a:p>
      </dsp:txBody>
      <dsp:txXfrm>
        <a:off x="593390" y="616526"/>
        <a:ext cx="1664289" cy="118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5ED15-A60F-452E-AA9D-FC2375520145}">
      <dsp:nvSpPr>
        <dsp:cNvPr id="0" name=""/>
        <dsp:cNvSpPr/>
      </dsp:nvSpPr>
      <dsp:spPr>
        <a:xfrm rot="5400000">
          <a:off x="515856" y="1210051"/>
          <a:ext cx="1170074" cy="19469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9CB69-DB91-4FC5-A674-8D789FDA8C56}">
      <dsp:nvSpPr>
        <dsp:cNvPr id="0" name=""/>
        <dsp:cNvSpPr/>
      </dsp:nvSpPr>
      <dsp:spPr>
        <a:xfrm>
          <a:off x="320541" y="1791778"/>
          <a:ext cx="1757743" cy="154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Nivel medio superior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/>
              </a:solidFill>
            </a:rPr>
            <a:t>- VIH - sida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/>
              </a:solidFill>
            </a:rPr>
            <a:t>- ITS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/>
              </a:solidFill>
            </a:rPr>
            <a:t>- Sexualidad</a:t>
          </a:r>
        </a:p>
      </dsp:txBody>
      <dsp:txXfrm>
        <a:off x="320541" y="1791778"/>
        <a:ext cx="1757743" cy="1540764"/>
      </dsp:txXfrm>
    </dsp:sp>
    <dsp:sp modelId="{291D1633-F2A7-4116-90A7-56EE44D86174}">
      <dsp:nvSpPr>
        <dsp:cNvPr id="0" name=""/>
        <dsp:cNvSpPr/>
      </dsp:nvSpPr>
      <dsp:spPr>
        <a:xfrm>
          <a:off x="1746635" y="1066712"/>
          <a:ext cx="331649" cy="331649"/>
        </a:xfrm>
        <a:prstGeom prst="triangle">
          <a:avLst>
            <a:gd name="adj" fmla="val 100000"/>
          </a:avLst>
        </a:prstGeom>
        <a:solidFill>
          <a:schemeClr val="accent5">
            <a:hueOff val="184375"/>
            <a:satOff val="2093"/>
            <a:lumOff val="1895"/>
            <a:alphaOff val="0"/>
          </a:schemeClr>
        </a:solidFill>
        <a:ln w="12700" cap="flat" cmpd="sng" algn="ctr">
          <a:solidFill>
            <a:schemeClr val="accent5">
              <a:hueOff val="184375"/>
              <a:satOff val="2093"/>
              <a:lumOff val="18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D6D42-84B3-4844-8063-BB0E22FD466E}">
      <dsp:nvSpPr>
        <dsp:cNvPr id="0" name=""/>
        <dsp:cNvSpPr/>
      </dsp:nvSpPr>
      <dsp:spPr>
        <a:xfrm rot="5400000">
          <a:off x="2667677" y="677581"/>
          <a:ext cx="1170074" cy="19469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226B7-FE29-41DD-8D90-4B35686198A0}">
      <dsp:nvSpPr>
        <dsp:cNvPr id="0" name=""/>
        <dsp:cNvSpPr/>
      </dsp:nvSpPr>
      <dsp:spPr>
        <a:xfrm>
          <a:off x="2472362" y="1259308"/>
          <a:ext cx="1757743" cy="154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CECAJ</a:t>
          </a:r>
          <a:endParaRPr lang="es-MX" sz="13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3/383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Pruebas reactivas en EEA</a:t>
          </a:r>
        </a:p>
      </dsp:txBody>
      <dsp:txXfrm>
        <a:off x="2472362" y="1259308"/>
        <a:ext cx="1757743" cy="1540764"/>
      </dsp:txXfrm>
    </dsp:sp>
    <dsp:sp modelId="{1E519439-3837-4EDD-BCF0-71798AB8F629}">
      <dsp:nvSpPr>
        <dsp:cNvPr id="0" name=""/>
        <dsp:cNvSpPr/>
      </dsp:nvSpPr>
      <dsp:spPr>
        <a:xfrm>
          <a:off x="3898456" y="534242"/>
          <a:ext cx="331649" cy="331649"/>
        </a:xfrm>
        <a:prstGeom prst="triangle">
          <a:avLst>
            <a:gd name="adj" fmla="val 100000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AC08C-18CE-447D-A822-D00F72A29A7E}">
      <dsp:nvSpPr>
        <dsp:cNvPr id="0" name=""/>
        <dsp:cNvSpPr/>
      </dsp:nvSpPr>
      <dsp:spPr>
        <a:xfrm rot="5400000">
          <a:off x="4819498" y="145111"/>
          <a:ext cx="1170074" cy="19469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7371A-6168-4E95-86A4-45333C26400C}">
      <dsp:nvSpPr>
        <dsp:cNvPr id="0" name=""/>
        <dsp:cNvSpPr/>
      </dsp:nvSpPr>
      <dsp:spPr>
        <a:xfrm>
          <a:off x="4624183" y="726838"/>
          <a:ext cx="1757743" cy="154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endParaRPr lang="es-MX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Personal de Salud</a:t>
          </a:r>
          <a:endParaRPr lang="es-MX" sz="1200" kern="1200" dirty="0"/>
        </a:p>
      </dsp:txBody>
      <dsp:txXfrm>
        <a:off x="4624183" y="726838"/>
        <a:ext cx="1757743" cy="1540764"/>
      </dsp:txXfrm>
    </dsp:sp>
    <dsp:sp modelId="{A5FEE02C-77D9-4A2C-AC70-86DDA60C166E}">
      <dsp:nvSpPr>
        <dsp:cNvPr id="0" name=""/>
        <dsp:cNvSpPr/>
      </dsp:nvSpPr>
      <dsp:spPr>
        <a:xfrm>
          <a:off x="6050276" y="1772"/>
          <a:ext cx="331649" cy="331649"/>
        </a:xfrm>
        <a:prstGeom prst="triangle">
          <a:avLst>
            <a:gd name="adj" fmla="val 100000"/>
          </a:avLst>
        </a:prstGeom>
        <a:solidFill>
          <a:schemeClr val="accent5">
            <a:hueOff val="921873"/>
            <a:satOff val="10467"/>
            <a:lumOff val="9477"/>
            <a:alphaOff val="0"/>
          </a:schemeClr>
        </a:solidFill>
        <a:ln w="12700" cap="flat" cmpd="sng" algn="ctr">
          <a:solidFill>
            <a:schemeClr val="accent5">
              <a:hueOff val="921873"/>
              <a:satOff val="10467"/>
              <a:lumOff val="94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C8419-EE8D-4D31-8E2C-45B9B8F3CC60}">
      <dsp:nvSpPr>
        <dsp:cNvPr id="0" name=""/>
        <dsp:cNvSpPr/>
      </dsp:nvSpPr>
      <dsp:spPr>
        <a:xfrm rot="5400000">
          <a:off x="6971318" y="-387359"/>
          <a:ext cx="1170074" cy="19469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E11E0-0AAA-46CD-8000-76C389C2D7B3}">
      <dsp:nvSpPr>
        <dsp:cNvPr id="0" name=""/>
        <dsp:cNvSpPr/>
      </dsp:nvSpPr>
      <dsp:spPr>
        <a:xfrm>
          <a:off x="6776004" y="194367"/>
          <a:ext cx="1757743" cy="154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s-MX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Empresas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0/81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Pruebas reactivas</a:t>
          </a:r>
        </a:p>
      </dsp:txBody>
      <dsp:txXfrm>
        <a:off x="6776004" y="194367"/>
        <a:ext cx="1757743" cy="1540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175C8-1511-4624-B1C9-4163158451CF}">
      <dsp:nvSpPr>
        <dsp:cNvPr id="0" name=""/>
        <dsp:cNvSpPr/>
      </dsp:nvSpPr>
      <dsp:spPr>
        <a:xfrm>
          <a:off x="2849073" y="3524"/>
          <a:ext cx="1498772" cy="9742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bg1"/>
              </a:solidFill>
            </a:rPr>
            <a:t>Condones Distribuidos </a:t>
          </a:r>
          <a:r>
            <a:rPr lang="es-ES" sz="1600" b="0" i="0" u="none" strike="noStrike" kern="1200" dirty="0">
              <a:solidFill>
                <a:schemeClr val="bg1"/>
              </a:solidFill>
              <a:latin typeface="Calibri"/>
            </a:rPr>
            <a:t>380,853</a:t>
          </a:r>
          <a:endParaRPr lang="es-MX" sz="1600" b="0" kern="1200" dirty="0">
            <a:solidFill>
              <a:schemeClr val="bg1"/>
            </a:solidFill>
          </a:endParaRPr>
        </a:p>
      </dsp:txBody>
      <dsp:txXfrm>
        <a:off x="2896630" y="51081"/>
        <a:ext cx="1403658" cy="879088"/>
      </dsp:txXfrm>
    </dsp:sp>
    <dsp:sp modelId="{879FDBC6-7274-4A2B-A1CB-1C09C556D41D}">
      <dsp:nvSpPr>
        <dsp:cNvPr id="0" name=""/>
        <dsp:cNvSpPr/>
      </dsp:nvSpPr>
      <dsp:spPr>
        <a:xfrm>
          <a:off x="1651924" y="490625"/>
          <a:ext cx="3893069" cy="3893069"/>
        </a:xfrm>
        <a:custGeom>
          <a:avLst/>
          <a:gdLst/>
          <a:ahLst/>
          <a:cxnLst/>
          <a:rect l="0" t="0" r="0" b="0"/>
          <a:pathLst>
            <a:path>
              <a:moveTo>
                <a:pt x="2706219" y="154363"/>
              </a:moveTo>
              <a:arcTo wR="1946534" hR="1946534" stAng="17578298" swAng="196170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5290E-7A25-4988-9DBA-DB1FC15A6715}">
      <dsp:nvSpPr>
        <dsp:cNvPr id="0" name=""/>
        <dsp:cNvSpPr/>
      </dsp:nvSpPr>
      <dsp:spPr>
        <a:xfrm>
          <a:off x="4700338" y="1348546"/>
          <a:ext cx="1498772" cy="974202"/>
        </a:xfrm>
        <a:prstGeom prst="roundRect">
          <a:avLst/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/>
            <a:t>1, 336 </a:t>
          </a:r>
          <a:r>
            <a:rPr lang="es-MX" sz="1600" b="1" kern="1200" dirty="0"/>
            <a:t>Actividades Preventivas</a:t>
          </a:r>
          <a:endParaRPr lang="es-MX" sz="1600" b="0" kern="1200" dirty="0"/>
        </a:p>
      </dsp:txBody>
      <dsp:txXfrm>
        <a:off x="4747895" y="1396103"/>
        <a:ext cx="1403658" cy="879088"/>
      </dsp:txXfrm>
    </dsp:sp>
    <dsp:sp modelId="{1751C162-4D56-42DA-A11D-1B0184E15CC2}">
      <dsp:nvSpPr>
        <dsp:cNvPr id="0" name=""/>
        <dsp:cNvSpPr/>
      </dsp:nvSpPr>
      <dsp:spPr>
        <a:xfrm>
          <a:off x="1651924" y="490625"/>
          <a:ext cx="3893069" cy="3893069"/>
        </a:xfrm>
        <a:custGeom>
          <a:avLst/>
          <a:gdLst/>
          <a:ahLst/>
          <a:cxnLst/>
          <a:rect l="0" t="0" r="0" b="0"/>
          <a:pathLst>
            <a:path>
              <a:moveTo>
                <a:pt x="3890397" y="1844566"/>
              </a:moveTo>
              <a:arcTo wR="1946534" hR="1946534" stAng="21419833" swAng="2196432"/>
            </a:path>
          </a:pathLst>
        </a:custGeom>
        <a:noFill/>
        <a:ln w="6350" cap="flat" cmpd="sng" algn="ctr">
          <a:solidFill>
            <a:schemeClr val="accent5">
              <a:hueOff val="276562"/>
              <a:satOff val="3140"/>
              <a:lumOff val="2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2316F-D6F6-43F0-9C24-961CF34278BB}">
      <dsp:nvSpPr>
        <dsp:cNvPr id="0" name=""/>
        <dsp:cNvSpPr/>
      </dsp:nvSpPr>
      <dsp:spPr>
        <a:xfrm>
          <a:off x="3993217" y="3524839"/>
          <a:ext cx="1498772" cy="974202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Población alcanzada </a:t>
          </a:r>
          <a:r>
            <a:rPr lang="es-MX" sz="1600" kern="1200" dirty="0"/>
            <a:t>108, 507</a:t>
          </a:r>
        </a:p>
      </dsp:txBody>
      <dsp:txXfrm>
        <a:off x="4040774" y="3572396"/>
        <a:ext cx="1403658" cy="879088"/>
      </dsp:txXfrm>
    </dsp:sp>
    <dsp:sp modelId="{C70FA3D5-D1AF-436E-8B5C-10E581DA07E3}">
      <dsp:nvSpPr>
        <dsp:cNvPr id="0" name=""/>
        <dsp:cNvSpPr/>
      </dsp:nvSpPr>
      <dsp:spPr>
        <a:xfrm>
          <a:off x="1651924" y="490625"/>
          <a:ext cx="3893069" cy="3893069"/>
        </a:xfrm>
        <a:custGeom>
          <a:avLst/>
          <a:gdLst/>
          <a:ahLst/>
          <a:cxnLst/>
          <a:rect l="0" t="0" r="0" b="0"/>
          <a:pathLst>
            <a:path>
              <a:moveTo>
                <a:pt x="2333558" y="3854206"/>
              </a:moveTo>
              <a:arcTo wR="1946534" hR="1946534" stAng="4711897" swAng="1376206"/>
            </a:path>
          </a:pathLst>
        </a:custGeom>
        <a:noFill/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AF93-D43D-4B5D-ACE5-E3A88B2BBBBD}">
      <dsp:nvSpPr>
        <dsp:cNvPr id="0" name=""/>
        <dsp:cNvSpPr/>
      </dsp:nvSpPr>
      <dsp:spPr>
        <a:xfrm>
          <a:off x="1704928" y="3524839"/>
          <a:ext cx="1498772" cy="974202"/>
        </a:xfrm>
        <a:prstGeom prst="roundRect">
          <a:avLst/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Pruebas reactivas VIH </a:t>
          </a:r>
          <a:r>
            <a:rPr lang="es-MX" sz="1600" kern="1200" dirty="0"/>
            <a:t>32/4,458</a:t>
          </a:r>
        </a:p>
      </dsp:txBody>
      <dsp:txXfrm>
        <a:off x="1752485" y="3572396"/>
        <a:ext cx="1403658" cy="879088"/>
      </dsp:txXfrm>
    </dsp:sp>
    <dsp:sp modelId="{4DC5D555-0A9B-4936-BBA6-89DD64FF7D6B}">
      <dsp:nvSpPr>
        <dsp:cNvPr id="0" name=""/>
        <dsp:cNvSpPr/>
      </dsp:nvSpPr>
      <dsp:spPr>
        <a:xfrm>
          <a:off x="1651924" y="490625"/>
          <a:ext cx="3893069" cy="3893069"/>
        </a:xfrm>
        <a:custGeom>
          <a:avLst/>
          <a:gdLst/>
          <a:ahLst/>
          <a:cxnLst/>
          <a:rect l="0" t="0" r="0" b="0"/>
          <a:pathLst>
            <a:path>
              <a:moveTo>
                <a:pt x="325307" y="3023856"/>
              </a:moveTo>
              <a:arcTo wR="1946534" hR="1946534" stAng="8783735" swAng="2196432"/>
            </a:path>
          </a:pathLst>
        </a:custGeom>
        <a:noFill/>
        <a:ln w="6350" cap="flat" cmpd="sng" algn="ctr">
          <a:solidFill>
            <a:schemeClr val="accent5">
              <a:hueOff val="829686"/>
              <a:satOff val="9421"/>
              <a:lumOff val="85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B388E-AF08-4E45-B914-F8A7896FD3B2}">
      <dsp:nvSpPr>
        <dsp:cNvPr id="0" name=""/>
        <dsp:cNvSpPr/>
      </dsp:nvSpPr>
      <dsp:spPr>
        <a:xfrm>
          <a:off x="997808" y="1348546"/>
          <a:ext cx="1498772" cy="974202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Pruebas reactivas de Sífilis </a:t>
          </a:r>
          <a:r>
            <a:rPr lang="es-MX" sz="1600" kern="1200" dirty="0"/>
            <a:t>14/1,500</a:t>
          </a:r>
        </a:p>
      </dsp:txBody>
      <dsp:txXfrm>
        <a:off x="1045365" y="1396103"/>
        <a:ext cx="1403658" cy="879088"/>
      </dsp:txXfrm>
    </dsp:sp>
    <dsp:sp modelId="{98A1A3D6-EE69-4C80-90EE-985AB406A0BF}">
      <dsp:nvSpPr>
        <dsp:cNvPr id="0" name=""/>
        <dsp:cNvSpPr/>
      </dsp:nvSpPr>
      <dsp:spPr>
        <a:xfrm>
          <a:off x="1651924" y="490625"/>
          <a:ext cx="3893069" cy="3893069"/>
        </a:xfrm>
        <a:custGeom>
          <a:avLst/>
          <a:gdLst/>
          <a:ahLst/>
          <a:cxnLst/>
          <a:rect l="0" t="0" r="0" b="0"/>
          <a:pathLst>
            <a:path>
              <a:moveTo>
                <a:pt x="339143" y="848678"/>
              </a:moveTo>
              <a:arcTo wR="1946534" hR="1946534" stAng="12859996" swAng="1961706"/>
            </a:path>
          </a:pathLst>
        </a:custGeom>
        <a:noFill/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0.02844</cdr:x>
      <cdr:y>0.13972</cdr:y>
    </cdr:from>
    <cdr:to>
      <cdr:x>0.18246</cdr:x>
      <cdr:y>0.26747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9B8712-868C-44A6-A2D5-A27F30A7C456}"/>
            </a:ext>
          </a:extLst>
        </cdr:cNvPr>
        <cdr:cNvSpPr txBox="1"/>
      </cdr:nvSpPr>
      <cdr:spPr>
        <a:xfrm xmlns:a="http://schemas.openxmlformats.org/drawingml/2006/main">
          <a:off x="114300" y="333375"/>
          <a:ext cx="6191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>
              <a:solidFill>
                <a:schemeClr val="tx1"/>
              </a:solidFill>
            </a:rPr>
            <a:t>N=238</a:t>
          </a:r>
        </a:p>
      </cdr:txBody>
    </cdr:sp>
  </cdr:relSizeAnchor>
  <cdr:relSizeAnchor xmlns:cdr="http://schemas.openxmlformats.org/drawingml/2006/chartDrawing">
    <cdr:from>
      <cdr:x>0.15493</cdr:x>
      <cdr:y>0</cdr:y>
    </cdr:from>
    <cdr:to>
      <cdr:x>0.71434</cdr:x>
      <cdr:y>0.11304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4C4363EA-9374-4D45-B327-F2E0CF805D42}"/>
            </a:ext>
          </a:extLst>
        </cdr:cNvPr>
        <cdr:cNvSpPr/>
      </cdr:nvSpPr>
      <cdr:spPr>
        <a:xfrm xmlns:a="http://schemas.openxmlformats.org/drawingml/2006/main">
          <a:off x="711538" y="0"/>
          <a:ext cx="256910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    PRUEBAS REALIZADAS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0.79018</cdr:x>
      <cdr:y>0.89695</cdr:y>
    </cdr:from>
    <cdr:to>
      <cdr:x>0.98661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8A99120-8DB9-4EA5-862F-D356DEB5B0A2}"/>
            </a:ext>
          </a:extLst>
        </cdr:cNvPr>
        <cdr:cNvSpPr txBox="1"/>
      </cdr:nvSpPr>
      <cdr:spPr>
        <a:xfrm xmlns:a="http://schemas.openxmlformats.org/drawingml/2006/main">
          <a:off x="2489981" y="2693901"/>
          <a:ext cx="618978" cy="309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b="1" dirty="0"/>
            <a:t>N = 63</a:t>
          </a:r>
          <a:endParaRPr lang="es-MX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0.09441</cdr:x>
      <cdr:y>0.49724</cdr:y>
    </cdr:from>
    <cdr:to>
      <cdr:x>1</cdr:x>
      <cdr:y>0.49908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0D2EB65A-A32A-4455-A664-357826EE237C}"/>
            </a:ext>
          </a:extLst>
        </cdr:cNvPr>
        <cdr:cNvCxnSpPr/>
      </cdr:nvCxnSpPr>
      <cdr:spPr>
        <a:xfrm xmlns:a="http://schemas.openxmlformats.org/drawingml/2006/main" flipV="1">
          <a:off x="797900" y="2125661"/>
          <a:ext cx="7653527" cy="785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66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</cdr:x>
      <cdr:y>0.13436</cdr:y>
    </cdr:from>
    <cdr:to>
      <cdr:x>0.95641</cdr:x>
      <cdr:y>0.24952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2AA9253-4318-4E5D-B974-48963A524E97}"/>
            </a:ext>
          </a:extLst>
        </cdr:cNvPr>
        <cdr:cNvSpPr txBox="1"/>
      </cdr:nvSpPr>
      <cdr:spPr>
        <a:xfrm xmlns:a="http://schemas.openxmlformats.org/drawingml/2006/main">
          <a:off x="2971800" y="333375"/>
          <a:ext cx="5810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0.82227</cdr:x>
      <cdr:y>0.05138</cdr:y>
    </cdr:from>
    <cdr:to>
      <cdr:x>0.95957</cdr:x>
      <cdr:y>0.17084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F7FAAE2C-0B52-4A5F-8EE2-F191AF22DF76}"/>
            </a:ext>
          </a:extLst>
        </cdr:cNvPr>
        <cdr:cNvSpPr txBox="1"/>
      </cdr:nvSpPr>
      <cdr:spPr>
        <a:xfrm xmlns:a="http://schemas.openxmlformats.org/drawingml/2006/main">
          <a:off x="3422650" y="127000"/>
          <a:ext cx="5715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/>
            <a:t>N = 91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0.12841</cdr:x>
      <cdr:y>0.19584</cdr:y>
    </cdr:from>
    <cdr:to>
      <cdr:x>0.18149</cdr:x>
      <cdr:y>0.43106</cdr:y>
    </cdr:to>
    <cdr:sp macro="" textlink="">
      <cdr:nvSpPr>
        <cdr:cNvPr id="4" name="Flecha: hacia arriba 3">
          <a:extLst xmlns:a="http://schemas.openxmlformats.org/drawingml/2006/main">
            <a:ext uri="{FF2B5EF4-FFF2-40B4-BE49-F238E27FC236}">
              <a16:creationId xmlns:a16="http://schemas.microsoft.com/office/drawing/2014/main" id="{8B815FB4-1312-49B7-B5C5-357303A5A532}"/>
            </a:ext>
          </a:extLst>
        </cdr:cNvPr>
        <cdr:cNvSpPr/>
      </cdr:nvSpPr>
      <cdr:spPr>
        <a:xfrm xmlns:a="http://schemas.openxmlformats.org/drawingml/2006/main">
          <a:off x="1055079" y="986706"/>
          <a:ext cx="436098" cy="1185042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b="1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cdr:txBody>
    </cdr:sp>
  </cdr:relSizeAnchor>
  <cdr:relSizeAnchor xmlns:cdr="http://schemas.openxmlformats.org/drawingml/2006/chartDrawing">
    <cdr:from>
      <cdr:x>0.05821</cdr:x>
      <cdr:y>0.02444</cdr:y>
    </cdr:from>
    <cdr:to>
      <cdr:x>0.2534</cdr:x>
      <cdr:y>0.18468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076DFA1C-F36B-4A9D-9D9F-BDB135102620}"/>
            </a:ext>
          </a:extLst>
        </cdr:cNvPr>
        <cdr:cNvSpPr txBox="1"/>
      </cdr:nvSpPr>
      <cdr:spPr>
        <a:xfrm xmlns:a="http://schemas.openxmlformats.org/drawingml/2006/main">
          <a:off x="478302" y="123111"/>
          <a:ext cx="1603717" cy="807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INCREMENTO </a:t>
          </a:r>
        </a:p>
        <a:p xmlns:a="http://schemas.openxmlformats.org/drawingml/2006/main">
          <a:pPr algn="ctr"/>
          <a:r>
            <a: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212%</a:t>
          </a:r>
        </a:p>
      </cdr:txBody>
    </cdr:sp>
  </cdr:relSizeAnchor>
  <cdr:relSizeAnchor xmlns:cdr="http://schemas.openxmlformats.org/drawingml/2006/chartDrawing">
    <cdr:from>
      <cdr:x>0.60202</cdr:x>
      <cdr:y>0.30645</cdr:y>
    </cdr:from>
    <cdr:to>
      <cdr:x>0.6551</cdr:x>
      <cdr:y>0.54166</cdr:y>
    </cdr:to>
    <cdr:sp macro="" textlink="">
      <cdr:nvSpPr>
        <cdr:cNvPr id="6" name="Flecha: hacia arriba 5">
          <a:extLst xmlns:a="http://schemas.openxmlformats.org/drawingml/2006/main">
            <a:ext uri="{FF2B5EF4-FFF2-40B4-BE49-F238E27FC236}">
              <a16:creationId xmlns:a16="http://schemas.microsoft.com/office/drawing/2014/main" id="{2858C60B-3AD9-4F61-B575-2A93AA935B50}"/>
            </a:ext>
          </a:extLst>
        </cdr:cNvPr>
        <cdr:cNvSpPr/>
      </cdr:nvSpPr>
      <cdr:spPr>
        <a:xfrm xmlns:a="http://schemas.openxmlformats.org/drawingml/2006/main">
          <a:off x="4946359" y="1543943"/>
          <a:ext cx="436098" cy="1185042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b="1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cdr:txBody>
    </cdr:sp>
  </cdr:relSizeAnchor>
  <cdr:relSizeAnchor xmlns:cdr="http://schemas.openxmlformats.org/drawingml/2006/chartDrawing">
    <cdr:from>
      <cdr:x>0.52669</cdr:x>
      <cdr:y>0.15458</cdr:y>
    </cdr:from>
    <cdr:to>
      <cdr:x>0.72188</cdr:x>
      <cdr:y>0.31482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31375BF0-0B3C-4CAB-B3F8-A3790981FA30}"/>
            </a:ext>
          </a:extLst>
        </cdr:cNvPr>
        <cdr:cNvSpPr txBox="1"/>
      </cdr:nvSpPr>
      <cdr:spPr>
        <a:xfrm xmlns:a="http://schemas.openxmlformats.org/drawingml/2006/main">
          <a:off x="4327379" y="778822"/>
          <a:ext cx="1603717" cy="807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</a:t>
          </a:r>
          <a:r>
            <a:rPr lang="es-MX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VECES MAS DE PROFILAXIS OCUPACIONAL</a:t>
          </a:r>
        </a:p>
      </cdr:txBody>
    </cdr:sp>
  </cdr:relSizeAnchor>
  <cdr:relSizeAnchor xmlns:cdr="http://schemas.openxmlformats.org/drawingml/2006/chartDrawing">
    <cdr:from>
      <cdr:x>0.0137</cdr:x>
      <cdr:y>0.94416</cdr:y>
    </cdr:from>
    <cdr:to>
      <cdr:x>0.35785</cdr:x>
      <cdr:y>1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2930E5B-C7D5-4552-B727-B628E07F0913}"/>
            </a:ext>
          </a:extLst>
        </cdr:cNvPr>
        <cdr:cNvSpPr txBox="1"/>
      </cdr:nvSpPr>
      <cdr:spPr>
        <a:xfrm xmlns:a="http://schemas.openxmlformats.org/drawingml/2006/main">
          <a:off x="112544" y="4756846"/>
          <a:ext cx="2827606" cy="28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dirty="0"/>
            <a:t>BD COESIDA: </a:t>
          </a:r>
          <a:r>
            <a:rPr lang="es-MX" sz="1400" dirty="0"/>
            <a:t>**</a:t>
          </a:r>
          <a:r>
            <a:rPr lang="es-MX" dirty="0"/>
            <a:t>2019 Corte Noviembre.</a:t>
          </a:r>
          <a:endParaRPr lang="es-MX" sz="1100" dirty="0"/>
        </a:p>
      </cdr:txBody>
    </cdr:sp>
  </cdr:relSizeAnchor>
  <cdr:relSizeAnchor xmlns:cdr="http://schemas.openxmlformats.org/drawingml/2006/chartDrawing">
    <cdr:from>
      <cdr:x>0.57187</cdr:x>
      <cdr:y>0.88177</cdr:y>
    </cdr:from>
    <cdr:to>
      <cdr:x>0.63522</cdr:x>
      <cdr:y>0.93299</cdr:y>
    </cdr:to>
    <cdr:sp macro="" textlink="">
      <cdr:nvSpPr>
        <cdr:cNvPr id="9" name="CuadroTexto 8">
          <a:extLst xmlns:a="http://schemas.openxmlformats.org/drawingml/2006/main">
            <a:ext uri="{FF2B5EF4-FFF2-40B4-BE49-F238E27FC236}">
              <a16:creationId xmlns:a16="http://schemas.microsoft.com/office/drawing/2014/main" id="{AC1FB0DB-0CC6-477B-A401-474DC6562EF7}"/>
            </a:ext>
          </a:extLst>
        </cdr:cNvPr>
        <cdr:cNvSpPr txBox="1"/>
      </cdr:nvSpPr>
      <cdr:spPr>
        <a:xfrm xmlns:a="http://schemas.openxmlformats.org/drawingml/2006/main">
          <a:off x="4698611" y="4442532"/>
          <a:ext cx="520504" cy="25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400" dirty="0"/>
            <a:t>**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65C0D-FDFD-4F50-8674-6CB59C0DBE62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816F-1C3F-4435-B1A6-FC66F27AD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9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 imagen representa el aumento significativo en el # de casos de VIH donde el predominio es bastante notorio en hombres vs mujeres (relación 5:1).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37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resultado de la incorporación más efectiva en el IMSS obedece al protocolo del INER vs el retraso en el SP por menos recurso humano y más reincorporaciones.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964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Y evidentemente estos proyectos son en los que se evidencia en donde hacer más tamizaje y prevención.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819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Especificar que el aumento de tamizaje en COESIDA es por el aumento en el reconocimiento de nuestro espacio como un centro de detección y vinculación a los servicios de especialidad.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97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Importante hablar del cambios de TAR, como resultados menores costos y simultáneamente más pacientes retenidos en atención; y de Hepatitis C jalisco como uno de los estados de tratar a los </a:t>
            </a:r>
            <a:r>
              <a:rPr lang="es-MX" dirty="0" err="1"/>
              <a:t>co-infectados</a:t>
            </a:r>
            <a:r>
              <a:rPr lang="es-MX" dirty="0"/>
              <a:t> y en 2020 PARTE DEL NUEVO PROGRAMA.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106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EXPLICAR EN ESTA DIAPO QUE PROMEDIANDO LOS AÑOS ANTERIORES, EN ESTE ESTAMOS MEJOR Y QUE APENAS RECIBIMOS LA DOTACIÓNDE CENSIDA DE CASI UN MILLÓN DE CONDONES LOS CUALES SERÁN ENTREGADOS TAMBIÉN A LOS PROYECTOS LIDERADOS POR NUESTRO SECREATARIO Y LA MTA CASILLAS.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48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DESTACAR LA FUNCIÓN DE COESIDA COMO CENTRO DE TAMIZAJE.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435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DETALLAR BIEN VERBALMENTE ESTA DIAPO Y QUE ES LA PEP EN LOS RN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591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 GRAVE DE ESTO NO ES EVIDENCIAR, ES RECONOCER Y OCUPARNOS QUE NO HAY TAMIZAJE O SUB-REGISTROS EN NUESTRO ESTADO, Y POR ENDE LAS ACCIONES A SEGUIR.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4965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DESTACAR EL TRABAJO QUE SE REALIZA CON LA POBLACIÓN MIGRANTE Y LA ESTABILIDAD CON BASE A 2018 + 2019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330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82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esta gráfica al igual que la anterior se destaca el predominio de los casos de sida en hombres, y progresivo; el pico más alto corresponde al ingreso e la TAR a los servicios gratuitos de salud, razón por la que más usuarios conocieron su status.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01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44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DESTACAR LA MEJORA EN EL TAMIZAJE, LA ENTREGA DE INSUMOS Y LAS METAS QUE PLANTEO EL MTO DIRECTOR DEL 90-90-90 EN LOS RECLUSORIOS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348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DESTACAR LA TASA DE ABANDONO, LO QUE NOS OCUPA EN MEJORAR LAS ESTRATEGIAS DE PREVENCIÓN SI SE PRETENDE ADOPTAR ESTA MEDIDA COMO UNA POLÍTICA DE SALUD.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330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DESTACAR QUE LOS PACIENTES EN PEP USAN MENOS EL CONDON O NO LOS USAN, COMO RESULTADOS DE ELLO AUMENTO DE OTRAS ITS, RAZÓN POR LA CUAL DEBEMOS MEJORAR EL EMPODERAMIENTO DEL USO DEL PRESERVATVO COMO PARTE DEL PLACER Y LA SEXUALIDAD HUMANA.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398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LAS FUENTES DE LAS PEP OCUPACIONES CORRESPONDER A FUENTES +, DE AHÍ LA IMPORTANCIA DE LA PERMANENCIA DE ESTE PROGRAMA.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162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DESTACAR EL TAMIZAJE EN LOS CENTROS DE ADICCIONES Y LA IMPORTANCIA DE LA PERMANCIA DE ESTAS ACCIONES.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971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MENCIONAR QUE LOS USUARIOS REACTIVOS QUE SE CONFIRMARON ESTÁN INCORPORADOS A LOS SERVICIOS DE SALUD.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066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44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Diagnosticados 6620</a:t>
            </a:r>
          </a:p>
          <a:p>
            <a:r>
              <a:rPr lang="es-MX" dirty="0"/>
              <a:t>En tratamiento ARV 6343</a:t>
            </a:r>
          </a:p>
          <a:p>
            <a:r>
              <a:rPr lang="es-MX" dirty="0"/>
              <a:t>Indetectables 5825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98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Destacar el descenso de detección en HSH y el ligero aumento de + en mujeres, sin embargo, se sigue considerando esta como una epidemia concentrada en HSH.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22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 diapo esta graficada con los grupos de edad 2018 y 2019, incorporados por S.P. e IMSS ISSSTE; destacar que las mujeres se enteran de manera más tardía del </a:t>
            </a:r>
            <a:r>
              <a:rPr lang="es-MX" dirty="0" err="1"/>
              <a:t>dx</a:t>
            </a:r>
            <a:r>
              <a:rPr lang="es-MX" dirty="0"/>
              <a:t>, la mayor parte de los casos sigue siendo en el </a:t>
            </a:r>
            <a:r>
              <a:rPr lang="es-MX" dirty="0" err="1"/>
              <a:t>gpo</a:t>
            </a:r>
            <a:r>
              <a:rPr lang="es-MX" dirty="0"/>
              <a:t> de 25-34 años y que los adultos de mayor edad comienzan a solicitar más la pruebas de detección de la mano con ser también presentadores tardíos de la infección.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83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Destacar el incremento progresivo en las reincorporaciones, siendo esto el resultado de un mejor conocimiento del VIH-sida en la comunidad y sociedad, pero sobre todo una mayor sensibilización y </a:t>
            </a:r>
            <a:r>
              <a:rPr lang="es-MX" dirty="0" err="1"/>
              <a:t>concientación</a:t>
            </a:r>
            <a:r>
              <a:rPr lang="es-MX" dirty="0"/>
              <a:t> de tratar al VIH con una infección crónica.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50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esta gráfica se destaca el incremento de casos vinculados al HCFAA como resultado de tener más horarios de atención y una excelente colaboración del trabajo en pares que realizan las </a:t>
            </a:r>
            <a:r>
              <a:rPr lang="es-MX" dirty="0" err="1"/>
              <a:t>ONG´s</a:t>
            </a:r>
            <a:r>
              <a:rPr lang="es-MX" dirty="0"/>
              <a:t> en el acompañamiento de los usuarios.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32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Explicar que el cuadro del lado derecho obedece a un promedio de los últimos 5 años, con una tendencia reciente a incorporar más usuarios en el HCFAA; y en la tabla de mensuales el incremento progresivo por mes.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40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Explicar que menos de 200 cd 4 hablaría en nuestro medio de detecciones tardías, y que en este año mejoramos; señalar que a las mujeres se les detecta con menos vs hombres; el mapa habla, sin embargo que jalisco detecta al 63 % de sus usuarios con niveles superiores a las 200 células.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F816F-1C3F-4435-B1A6-FC66F27AD6CC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25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01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41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64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07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1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85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02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53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54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12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EEF9-9B1C-1549-9F75-94A8F3E83A55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FE2FE-1E60-D940-AFE1-827429DA4C01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B13E1A-E645-4DE8-8E02-7486EF09D8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85739"/>
            <a:ext cx="2609315" cy="6767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38F8DB-F839-4640-91A4-75E2336C2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88291" t="83035" r="1153" b="920"/>
          <a:stretch/>
        </p:blipFill>
        <p:spPr>
          <a:xfrm>
            <a:off x="10857478" y="5785641"/>
            <a:ext cx="1285461" cy="10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0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Layout" Target="../diagrams/layout2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2.xml"/><Relationship Id="rId2" Type="http://schemas.openxmlformats.org/officeDocument/2006/relationships/slideLayout" Target="../slideLayouts/slideLayout1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wmf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2.xml"/><Relationship Id="rId10" Type="http://schemas.openxmlformats.org/officeDocument/2006/relationships/oleObject" Target="../embeddings/oleObject1.bin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Relationship Id="rId1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3.xml"/><Relationship Id="rId5" Type="http://schemas.openxmlformats.org/officeDocument/2006/relationships/image" Target="../media/image13.png"/><Relationship Id="rId4" Type="http://schemas.microsoft.com/office/2014/relationships/chartEx" Target="../charts/chartEx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diagramLayout" Target="../diagrams/layout4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5014" y="1140061"/>
            <a:ext cx="8195555" cy="1857971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DE LA RESPUESTA AL VIH-SIDA</a:t>
            </a:r>
            <a:endParaRPr lang="es-MX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42206" y="4963964"/>
            <a:ext cx="6858000" cy="1162456"/>
          </a:xfrm>
        </p:spPr>
        <p:txBody>
          <a:bodyPr>
            <a:normAutofit fontScale="70000" lnSpcReduction="20000"/>
          </a:bodyPr>
          <a:lstStyle/>
          <a:p>
            <a:pPr algn="r"/>
            <a:endParaRPr lang="es-MX" dirty="0"/>
          </a:p>
          <a:p>
            <a:pPr algn="r"/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Luis Alberto Ruiz Mora</a:t>
            </a:r>
          </a:p>
          <a:p>
            <a:pPr algn="r"/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Secretario Técnico del COESIDA Jalisco</a:t>
            </a:r>
            <a:b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8AB0E51-E036-415F-9FDA-74B9E4BC60B0}"/>
              </a:ext>
            </a:extLst>
          </p:cNvPr>
          <p:cNvSpPr/>
          <p:nvPr/>
        </p:nvSpPr>
        <p:spPr>
          <a:xfrm>
            <a:off x="2431546" y="3594828"/>
            <a:ext cx="74503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“Las comunidades marcan la diferencia”</a:t>
            </a:r>
          </a:p>
        </p:txBody>
      </p:sp>
    </p:spTree>
    <p:extLst>
      <p:ext uri="{BB962C8B-B14F-4D97-AF65-F5344CB8AC3E}">
        <p14:creationId xmlns:p14="http://schemas.microsoft.com/office/powerpoint/2010/main" val="238652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196336"/>
            <a:ext cx="3841183" cy="166166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08FC816-1FB5-458D-889F-BF06732E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5210" y="298007"/>
            <a:ext cx="5784365" cy="602326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 DE INCORPORACIÓN</a:t>
            </a:r>
            <a:endParaRPr lang="es-MX" sz="1800" b="1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A0783C2-84E6-4D4C-A976-871633656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594263"/>
              </p:ext>
            </p:extLst>
          </p:nvPr>
        </p:nvGraphicFramePr>
        <p:xfrm>
          <a:off x="1826729" y="2135945"/>
          <a:ext cx="3841183" cy="316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C00C1EC-84FA-4FC0-9762-6F86680963F9}"/>
              </a:ext>
            </a:extLst>
          </p:cNvPr>
          <p:cNvSpPr txBox="1"/>
          <p:nvPr/>
        </p:nvSpPr>
        <p:spPr>
          <a:xfrm>
            <a:off x="2777976" y="1493523"/>
            <a:ext cx="238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ESTATAL MENSUAL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2DB0DE2-3ECD-46AD-BD50-0BE1245AD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565496"/>
              </p:ext>
            </p:extLst>
          </p:nvPr>
        </p:nvGraphicFramePr>
        <p:xfrm>
          <a:off x="5667912" y="2135945"/>
          <a:ext cx="4965895" cy="316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553D846-0E55-4920-AFE3-2C07FA0F63E9}"/>
              </a:ext>
            </a:extLst>
          </p:cNvPr>
          <p:cNvSpPr txBox="1"/>
          <p:nvPr/>
        </p:nvSpPr>
        <p:spPr>
          <a:xfrm>
            <a:off x="6862693" y="1492352"/>
            <a:ext cx="1842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ZMG ANUAL</a:t>
            </a:r>
            <a:endParaRPr lang="es-MX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57137752-2D4C-404E-B6DB-961F89249FCE}"/>
              </a:ext>
            </a:extLst>
          </p:cNvPr>
          <p:cNvSpPr txBox="1"/>
          <p:nvPr/>
        </p:nvSpPr>
        <p:spPr>
          <a:xfrm>
            <a:off x="2559154" y="5872814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2018. Corte Noviembre 2019** .</a:t>
            </a:r>
          </a:p>
        </p:txBody>
      </p:sp>
    </p:spTree>
    <p:extLst>
      <p:ext uri="{BB962C8B-B14F-4D97-AF65-F5344CB8AC3E}">
        <p14:creationId xmlns:p14="http://schemas.microsoft.com/office/powerpoint/2010/main" val="81894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3323C5F-2650-40AD-9166-EE6C210D8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302213"/>
              </p:ext>
            </p:extLst>
          </p:nvPr>
        </p:nvGraphicFramePr>
        <p:xfrm>
          <a:off x="2057009" y="1622021"/>
          <a:ext cx="3841184" cy="361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AA4BCAE-AAFB-4FE3-89F7-6B852AB85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28" y="5235980"/>
            <a:ext cx="3841183" cy="166166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EC31155-0A59-459C-B417-F7CC971C99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23" t="25168" r="12461" b="14851"/>
          <a:stretch/>
        </p:blipFill>
        <p:spPr>
          <a:xfrm>
            <a:off x="6096001" y="1622020"/>
            <a:ext cx="4138269" cy="361395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095E01A-DDBF-486A-AC5C-7CEDE5565047}"/>
              </a:ext>
            </a:extLst>
          </p:cNvPr>
          <p:cNvSpPr txBox="1">
            <a:spLocks/>
          </p:cNvSpPr>
          <p:nvPr/>
        </p:nvSpPr>
        <p:spPr>
          <a:xfrm>
            <a:off x="4359967" y="306333"/>
            <a:ext cx="4437031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 DE CD4 AL INGRESO</a:t>
            </a:r>
            <a:endParaRPr lang="es-MX" sz="1800" b="1" dirty="0"/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42DA4F2F-B5EE-447B-8F33-6CD6A7C5713D}"/>
              </a:ext>
            </a:extLst>
          </p:cNvPr>
          <p:cNvSpPr txBox="1"/>
          <p:nvPr/>
        </p:nvSpPr>
        <p:spPr>
          <a:xfrm>
            <a:off x="2700707" y="5912458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Corte Noviembre 2019** 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4B733E-95AE-48EB-AD42-5FE20C508DA3}"/>
              </a:ext>
            </a:extLst>
          </p:cNvPr>
          <p:cNvSpPr txBox="1"/>
          <p:nvPr/>
        </p:nvSpPr>
        <p:spPr>
          <a:xfrm>
            <a:off x="5299104" y="5231217"/>
            <a:ext cx="286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Estatal CD4 344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3948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293AD13-48D7-42CA-8012-6B54E2B48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446214"/>
              </p:ext>
            </p:extLst>
          </p:nvPr>
        </p:nvGraphicFramePr>
        <p:xfrm>
          <a:off x="1989210" y="1665028"/>
          <a:ext cx="3841183" cy="363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FB30046-743F-4B6E-88E1-D374B5AC6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082448"/>
              </p:ext>
            </p:extLst>
          </p:nvPr>
        </p:nvGraphicFramePr>
        <p:xfrm>
          <a:off x="5969716" y="1665028"/>
          <a:ext cx="4089858" cy="359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7101E7F9-2A41-42AB-B214-EDA9EDBF5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5222" y="607496"/>
            <a:ext cx="4437031" cy="602326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DE INCORPORACIÓN TARV</a:t>
            </a:r>
            <a:endParaRPr lang="es-MX" sz="1800" b="1" dirty="0"/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B8E9EC9F-EDFE-49D0-B21C-657C8AAF94C5}"/>
              </a:ext>
            </a:extLst>
          </p:cNvPr>
          <p:cNvSpPr txBox="1"/>
          <p:nvPr/>
        </p:nvSpPr>
        <p:spPr>
          <a:xfrm>
            <a:off x="2495991" y="5953133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2018. Corte Noviembre 2019** .</a:t>
            </a:r>
          </a:p>
        </p:txBody>
      </p:sp>
    </p:spTree>
    <p:extLst>
      <p:ext uri="{BB962C8B-B14F-4D97-AF65-F5344CB8AC3E}">
        <p14:creationId xmlns:p14="http://schemas.microsoft.com/office/powerpoint/2010/main" val="224566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A697E9-A19C-493F-AD93-0A9888E1B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20415"/>
              </p:ext>
            </p:extLst>
          </p:nvPr>
        </p:nvGraphicFramePr>
        <p:xfrm>
          <a:off x="1988170" y="1514628"/>
          <a:ext cx="4592567" cy="326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2635F83E-4BC7-4692-8E46-4DF85C08E8B7}"/>
              </a:ext>
            </a:extLst>
          </p:cNvPr>
          <p:cNvSpPr txBox="1">
            <a:spLocks/>
          </p:cNvSpPr>
          <p:nvPr/>
        </p:nvSpPr>
        <p:spPr>
          <a:xfrm>
            <a:off x="4534486" y="277577"/>
            <a:ext cx="3559126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GENOTIPOS</a:t>
            </a:r>
            <a:endParaRPr lang="es-MX" sz="2400" b="1" dirty="0"/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6E96C65E-F0E4-43D1-A822-B819A171564E}"/>
              </a:ext>
            </a:extLst>
          </p:cNvPr>
          <p:cNvSpPr txBox="1"/>
          <p:nvPr/>
        </p:nvSpPr>
        <p:spPr>
          <a:xfrm>
            <a:off x="2700707" y="5912458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Corte Noviembre 2019** .</a:t>
            </a:r>
          </a:p>
        </p:txBody>
      </p:sp>
      <p:pic>
        <p:nvPicPr>
          <p:cNvPr id="9" name="Imagen 24">
            <a:extLst>
              <a:ext uri="{FF2B5EF4-FFF2-40B4-BE49-F238E27FC236}">
                <a16:creationId xmlns:a16="http://schemas.microsoft.com/office/drawing/2014/main" id="{EAF7C94A-140C-44C5-AA76-1E27380AC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/>
          <a:stretch>
            <a:fillRect/>
          </a:stretch>
        </p:blipFill>
        <p:spPr bwMode="auto">
          <a:xfrm>
            <a:off x="6081063" y="5791982"/>
            <a:ext cx="2908263" cy="85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7684ECE-B111-4E49-910B-E484AE4C66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082266"/>
              </p:ext>
            </p:extLst>
          </p:nvPr>
        </p:nvGraphicFramePr>
        <p:xfrm>
          <a:off x="6081062" y="1828951"/>
          <a:ext cx="4572000" cy="301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4C4363EA-9374-4D45-B327-F2E0CF805D42}"/>
              </a:ext>
            </a:extLst>
          </p:cNvPr>
          <p:cNvSpPr/>
          <p:nvPr/>
        </p:nvSpPr>
        <p:spPr>
          <a:xfrm>
            <a:off x="7631489" y="1494637"/>
            <a:ext cx="1410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C33810-C5A9-40E8-9F30-6B34EC40CF3F}"/>
              </a:ext>
            </a:extLst>
          </p:cNvPr>
          <p:cNvSpPr txBox="1"/>
          <p:nvPr/>
        </p:nvSpPr>
        <p:spPr>
          <a:xfrm>
            <a:off x="7117977" y="4915636"/>
            <a:ext cx="290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3366"/>
                </a:solidFill>
              </a:rPr>
              <a:t>Solo 3 usuarios presentaron mutaciones puntuales y NNTR</a:t>
            </a:r>
          </a:p>
        </p:txBody>
      </p:sp>
    </p:spTree>
    <p:extLst>
      <p:ext uri="{BB962C8B-B14F-4D97-AF65-F5344CB8AC3E}">
        <p14:creationId xmlns:p14="http://schemas.microsoft.com/office/powerpoint/2010/main" val="256727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4">
            <a:extLst>
              <a:ext uri="{FF2B5EF4-FFF2-40B4-BE49-F238E27FC236}">
                <a16:creationId xmlns:a16="http://schemas.microsoft.com/office/drawing/2014/main" id="{FE938D22-5C82-4380-B013-FC0A99FF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/>
          <a:stretch>
            <a:fillRect/>
          </a:stretch>
        </p:blipFill>
        <p:spPr bwMode="auto">
          <a:xfrm>
            <a:off x="6896297" y="5999636"/>
            <a:ext cx="2908263" cy="85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A3D21D84-2C17-1D4A-83A9-6536E08B6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32" y="4126660"/>
            <a:ext cx="2416977" cy="2366857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52ACED06-449F-274A-A5F5-B376A6297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51933"/>
            <a:ext cx="3996107" cy="47581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4C5FDD8-C97E-8745-AB20-1E25539F00A8}"/>
              </a:ext>
            </a:extLst>
          </p:cNvPr>
          <p:cNvSpPr txBox="1"/>
          <p:nvPr/>
        </p:nvSpPr>
        <p:spPr>
          <a:xfrm>
            <a:off x="2435422" y="1653575"/>
            <a:ext cx="3771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Wingdings" pitchFamily="2" charset="2"/>
              <a:buChar char="Ø"/>
            </a:pPr>
            <a:r>
              <a:rPr lang="es-MX" sz="2000" dirty="0"/>
              <a:t>671 Muestras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s-MX" sz="2000" dirty="0"/>
              <a:t>39% con enlaces putativos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s-MX" sz="2000" dirty="0"/>
              <a:t>89 </a:t>
            </a:r>
            <a:r>
              <a:rPr lang="es-MX" sz="2000" dirty="0" err="1"/>
              <a:t>clusters</a:t>
            </a:r>
            <a:r>
              <a:rPr lang="es-MX" sz="2000" dirty="0"/>
              <a:t> de transmisión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s-MX" sz="2000" dirty="0"/>
              <a:t>47% entre 20-30 años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A03159D-0F02-6A4B-9EB1-3EA472F18D64}"/>
              </a:ext>
            </a:extLst>
          </p:cNvPr>
          <p:cNvGrpSpPr/>
          <p:nvPr/>
        </p:nvGrpSpPr>
        <p:grpSpPr>
          <a:xfrm>
            <a:off x="1642693" y="4281347"/>
            <a:ext cx="2893580" cy="2301042"/>
            <a:chOff x="1423368" y="6701281"/>
            <a:chExt cx="8065962" cy="6284278"/>
          </a:xfrm>
        </p:grpSpPr>
        <p:pic>
          <p:nvPicPr>
            <p:cNvPr id="2" name="Imagen 2">
              <a:extLst>
                <a:ext uri="{FF2B5EF4-FFF2-40B4-BE49-F238E27FC236}">
                  <a16:creationId xmlns:a16="http://schemas.microsoft.com/office/drawing/2014/main" id="{40185C33-3C7A-034E-B455-4581A97CB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091"/>
            <a:stretch/>
          </p:blipFill>
          <p:spPr>
            <a:xfrm>
              <a:off x="1604998" y="6701281"/>
              <a:ext cx="7884332" cy="6284278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46A975C-252E-E046-BBD5-1C9B7BD0CE5C}"/>
                </a:ext>
              </a:extLst>
            </p:cNvPr>
            <p:cNvSpPr/>
            <p:nvPr/>
          </p:nvSpPr>
          <p:spPr>
            <a:xfrm>
              <a:off x="1423368" y="7694040"/>
              <a:ext cx="2683782" cy="50433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309563" hangingPunct="0"/>
              <a:endParaRPr lang="es-MX" sz="1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7355E20-6FBE-F24B-8315-CCF4F8BCC794}"/>
                </a:ext>
              </a:extLst>
            </p:cNvPr>
            <p:cNvSpPr/>
            <p:nvPr/>
          </p:nvSpPr>
          <p:spPr>
            <a:xfrm>
              <a:off x="1604998" y="9006498"/>
              <a:ext cx="1908808" cy="50433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309563" hangingPunct="0"/>
              <a:endParaRPr lang="es-MX" sz="1200">
                <a:solidFill>
                  <a:srgbClr val="FFFFFF"/>
                </a:solidFill>
                <a:sym typeface="Helvetica Neue Medium"/>
              </a:endParaRPr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AA2A188D-493E-4AEC-8B3E-16B31CBB7B95}"/>
              </a:ext>
            </a:extLst>
          </p:cNvPr>
          <p:cNvSpPr txBox="1">
            <a:spLocks/>
          </p:cNvSpPr>
          <p:nvPr/>
        </p:nvSpPr>
        <p:spPr>
          <a:xfrm>
            <a:off x="3590351" y="275611"/>
            <a:ext cx="2789813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GENOTIPOS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04656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1127FD-55C9-4FF5-949D-184BD9BF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85" y="952964"/>
            <a:ext cx="8035326" cy="53205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CA476A3-5B7C-43CF-A376-FB32AAC0C984}"/>
              </a:ext>
            </a:extLst>
          </p:cNvPr>
          <p:cNvSpPr txBox="1">
            <a:spLocks/>
          </p:cNvSpPr>
          <p:nvPr/>
        </p:nvSpPr>
        <p:spPr>
          <a:xfrm>
            <a:off x="3718560" y="306333"/>
            <a:ext cx="6949440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PACIENTES INCORPORADOS POR ACOMPAÑANTE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20144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5F836A0-21E5-46F8-99A4-94B622BC0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350918"/>
              </p:ext>
            </p:extLst>
          </p:nvPr>
        </p:nvGraphicFramePr>
        <p:xfrm>
          <a:off x="7340639" y="1821828"/>
          <a:ext cx="3151163" cy="300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3A6B275F-FCCD-4895-99FF-95E1C5E91851}"/>
              </a:ext>
            </a:extLst>
          </p:cNvPr>
          <p:cNvSpPr txBox="1">
            <a:spLocks/>
          </p:cNvSpPr>
          <p:nvPr/>
        </p:nvSpPr>
        <p:spPr>
          <a:xfrm>
            <a:off x="4305520" y="311725"/>
            <a:ext cx="4787704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TRATAMIENTOS OTORGADOS</a:t>
            </a:r>
            <a:endParaRPr lang="es-MX" sz="2400" b="1" dirty="0"/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10B29DB2-32E9-49A7-9B84-658345691078}"/>
              </a:ext>
            </a:extLst>
          </p:cNvPr>
          <p:cNvSpPr txBox="1"/>
          <p:nvPr/>
        </p:nvSpPr>
        <p:spPr>
          <a:xfrm>
            <a:off x="2700707" y="5912458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SALVAR: Corte Noviembre 2019** 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514A72A-42FB-4547-A64B-691A98502F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658716"/>
              </p:ext>
            </p:extLst>
          </p:nvPr>
        </p:nvGraphicFramePr>
        <p:xfrm>
          <a:off x="2019520" y="1821828"/>
          <a:ext cx="5141005" cy="300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6BB4429-1A11-4ECA-9AD1-E22F3C7CD5FA}"/>
              </a:ext>
            </a:extLst>
          </p:cNvPr>
          <p:cNvSpPr txBox="1"/>
          <p:nvPr/>
        </p:nvSpPr>
        <p:spPr>
          <a:xfrm>
            <a:off x="2395832" y="1283026"/>
            <a:ext cx="3819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VIH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A9763C-2641-4522-A3B4-CE9D684B2AB2}"/>
              </a:ext>
            </a:extLst>
          </p:cNvPr>
          <p:cNvSpPr/>
          <p:nvPr/>
        </p:nvSpPr>
        <p:spPr>
          <a:xfrm>
            <a:off x="8132225" y="1309971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HEPATITIS C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21303F-0971-4A04-82C3-ED236D13C75F}"/>
              </a:ext>
            </a:extLst>
          </p:cNvPr>
          <p:cNvSpPr txBox="1"/>
          <p:nvPr/>
        </p:nvSpPr>
        <p:spPr>
          <a:xfrm>
            <a:off x="7855165" y="5078437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2018: 19 tratamientos</a:t>
            </a:r>
          </a:p>
          <a:p>
            <a:pPr algn="r"/>
            <a:r>
              <a:rPr lang="es-MX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2019: 43 tratamientos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18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073A8DE-D757-42CD-BCD3-627C57E1D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6631"/>
              </p:ext>
            </p:extLst>
          </p:nvPr>
        </p:nvGraphicFramePr>
        <p:xfrm>
          <a:off x="2348537" y="1147033"/>
          <a:ext cx="6189783" cy="429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2726EF-A4F4-4377-8706-6478C75ABC2F}"/>
              </a:ext>
            </a:extLst>
          </p:cNvPr>
          <p:cNvSpPr txBox="1"/>
          <p:nvPr/>
        </p:nvSpPr>
        <p:spPr>
          <a:xfrm>
            <a:off x="8538320" y="1540280"/>
            <a:ext cx="1965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 Narrow" panose="020B0606020202030204" pitchFamily="34" charset="0"/>
              </a:rPr>
              <a:t>En 2019 en promedio se distribuyeron 190,563 condones mensuales, mientras que de 2013 a 2018 se entregaron 161,349.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F62E4F3-8368-4286-8FC9-4550F35AAA45}"/>
              </a:ext>
            </a:extLst>
          </p:cNvPr>
          <p:cNvSpPr txBox="1">
            <a:spLocks/>
          </p:cNvSpPr>
          <p:nvPr/>
        </p:nvSpPr>
        <p:spPr>
          <a:xfrm>
            <a:off x="4360985" y="295265"/>
            <a:ext cx="4787704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DE CONDONES</a:t>
            </a:r>
            <a:endParaRPr lang="es-MX" sz="2400" b="1" dirty="0"/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4319FBCA-E135-42FA-AFC3-1F139A492045}"/>
              </a:ext>
            </a:extLst>
          </p:cNvPr>
          <p:cNvSpPr txBox="1"/>
          <p:nvPr/>
        </p:nvSpPr>
        <p:spPr>
          <a:xfrm>
            <a:off x="2700707" y="5912458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Corte Noviembre 2019** .</a:t>
            </a:r>
          </a:p>
        </p:txBody>
      </p:sp>
    </p:spTree>
    <p:extLst>
      <p:ext uri="{BB962C8B-B14F-4D97-AF65-F5344CB8AC3E}">
        <p14:creationId xmlns:p14="http://schemas.microsoft.com/office/powerpoint/2010/main" val="2419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463403"/>
            <a:ext cx="3362881" cy="1454755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A8D7986-38B5-410A-8333-F2DEEBA425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29609"/>
              </p:ext>
            </p:extLst>
          </p:nvPr>
        </p:nvGraphicFramePr>
        <p:xfrm>
          <a:off x="1931964" y="1289327"/>
          <a:ext cx="4009292" cy="373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AA440B5-8244-43C4-B8C0-564AD1064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888452"/>
              </p:ext>
            </p:extLst>
          </p:nvPr>
        </p:nvGraphicFramePr>
        <p:xfrm>
          <a:off x="6250747" y="1289326"/>
          <a:ext cx="4206239" cy="373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A8C24C1-80BF-43EC-825C-4B63F7FF9898}"/>
              </a:ext>
            </a:extLst>
          </p:cNvPr>
          <p:cNvSpPr txBox="1"/>
          <p:nvPr/>
        </p:nvSpPr>
        <p:spPr>
          <a:xfrm>
            <a:off x="1931965" y="927689"/>
            <a:ext cx="3819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Pruebas rápidas distribuidas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411E84-A37F-4D9F-A2FB-DAA96995F144}"/>
              </a:ext>
            </a:extLst>
          </p:cNvPr>
          <p:cNvSpPr txBox="1"/>
          <p:nvPr/>
        </p:nvSpPr>
        <p:spPr>
          <a:xfrm>
            <a:off x="6152272" y="927689"/>
            <a:ext cx="3819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Pruebas rápidas aplicadas COESIDA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271BF0-BA78-4633-83C2-D543A11A0B87}"/>
              </a:ext>
            </a:extLst>
          </p:cNvPr>
          <p:cNvSpPr txBox="1"/>
          <p:nvPr/>
        </p:nvSpPr>
        <p:spPr>
          <a:xfrm>
            <a:off x="6401971" y="5201793"/>
            <a:ext cx="406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En</a:t>
            </a:r>
            <a:r>
              <a:rPr lang="es-MX" sz="1400" b="1" dirty="0">
                <a:solidFill>
                  <a:srgbClr val="FF0000"/>
                </a:solidFill>
              </a:rPr>
              <a:t> 2019 </a:t>
            </a:r>
            <a:r>
              <a:rPr lang="es-MX" sz="1400" dirty="0"/>
              <a:t>el tamizaje se aumento un 24% respecto al 2018, como resultado se captaron 8% y 66% mas casos de Sífilis y VIH para inicio de tratamiento respectivamente.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5A6F646-8371-4973-BEE2-05C3A206B2B8}"/>
              </a:ext>
            </a:extLst>
          </p:cNvPr>
          <p:cNvSpPr txBox="1">
            <a:spLocks/>
          </p:cNvSpPr>
          <p:nvPr/>
        </p:nvSpPr>
        <p:spPr>
          <a:xfrm>
            <a:off x="4122641" y="189630"/>
            <a:ext cx="4787704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RÁPIDAS</a:t>
            </a:r>
            <a:endParaRPr lang="es-MX" sz="2400" b="1" dirty="0"/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40394759-12F9-4F09-AAC3-70DBC32C45E7}"/>
              </a:ext>
            </a:extLst>
          </p:cNvPr>
          <p:cNvSpPr txBox="1"/>
          <p:nvPr/>
        </p:nvSpPr>
        <p:spPr>
          <a:xfrm>
            <a:off x="2522801" y="5882073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Corte Noviembre 2019** .</a:t>
            </a:r>
          </a:p>
        </p:txBody>
      </p:sp>
    </p:spTree>
    <p:extLst>
      <p:ext uri="{BB962C8B-B14F-4D97-AF65-F5344CB8AC3E}">
        <p14:creationId xmlns:p14="http://schemas.microsoft.com/office/powerpoint/2010/main" val="58557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ED4D7860-F47A-4B56-9477-4445F3530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942441"/>
              </p:ext>
            </p:extLst>
          </p:nvPr>
        </p:nvGraphicFramePr>
        <p:xfrm>
          <a:off x="2113494" y="1055454"/>
          <a:ext cx="9144000" cy="2487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11" y="5232482"/>
            <a:ext cx="3841183" cy="1661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CF0948-8A32-45A1-BEFF-E75248DC955A}"/>
              </a:ext>
            </a:extLst>
          </p:cNvPr>
          <p:cNvSpPr txBox="1"/>
          <p:nvPr/>
        </p:nvSpPr>
        <p:spPr>
          <a:xfrm>
            <a:off x="3484795" y="121574"/>
            <a:ext cx="618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VIH EN EMBARAZADAS</a:t>
            </a:r>
            <a:endParaRPr lang="es-MX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66797EC2-5E74-45E6-B5AD-DA0B1373E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72127"/>
              </p:ext>
            </p:extLst>
          </p:nvPr>
        </p:nvGraphicFramePr>
        <p:xfrm>
          <a:off x="1957138" y="1916649"/>
          <a:ext cx="1657965" cy="196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Imagen de mapa de bits" r:id="rId10" imgW="5248440" imgH="4924440" progId="Paint.Picture">
                  <p:embed/>
                </p:oleObj>
              </mc:Choice>
              <mc:Fallback>
                <p:oleObj name="Imagen de mapa de bits" r:id="rId10" imgW="5248440" imgH="4924440" progId="Paint.Picture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7138" y="1916649"/>
                        <a:ext cx="1657965" cy="1960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0B623492-447D-49D8-8E5A-06A2C78A3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079346"/>
              </p:ext>
            </p:extLst>
          </p:nvPr>
        </p:nvGraphicFramePr>
        <p:xfrm>
          <a:off x="2113495" y="3254781"/>
          <a:ext cx="5346085" cy="242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FAFF4C2E-BC76-44B9-8D14-B4EBB11C888D}"/>
              </a:ext>
            </a:extLst>
          </p:cNvPr>
          <p:cNvSpPr txBox="1"/>
          <p:nvPr/>
        </p:nvSpPr>
        <p:spPr>
          <a:xfrm>
            <a:off x="7702018" y="3720992"/>
            <a:ext cx="2197149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/>
              <a:t>23</a:t>
            </a:r>
            <a:r>
              <a:rPr lang="es-MX" dirty="0"/>
              <a:t> intervenciones con PEP a RN por diagnósticos presuntivos tardíos de VIH en mujeres embarazadas. </a:t>
            </a:r>
          </a:p>
        </p:txBody>
      </p:sp>
      <p:sp>
        <p:nvSpPr>
          <p:cNvPr id="30" name="CuadroTexto 1">
            <a:extLst>
              <a:ext uri="{FF2B5EF4-FFF2-40B4-BE49-F238E27FC236}">
                <a16:creationId xmlns:a16="http://schemas.microsoft.com/office/drawing/2014/main" id="{F6DE7E26-BB7F-42B6-B017-8238BB294A47}"/>
              </a:ext>
            </a:extLst>
          </p:cNvPr>
          <p:cNvSpPr txBox="1"/>
          <p:nvPr/>
        </p:nvSpPr>
        <p:spPr>
          <a:xfrm>
            <a:off x="2340044" y="5890741"/>
            <a:ext cx="2827618" cy="2813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</a:t>
            </a:r>
            <a:r>
              <a:rPr lang="es-MX" sz="1400" dirty="0"/>
              <a:t>**</a:t>
            </a:r>
            <a:r>
              <a:rPr lang="es-MX" dirty="0"/>
              <a:t>2019 Corte Noviembre.</a:t>
            </a:r>
          </a:p>
        </p:txBody>
      </p:sp>
    </p:spTree>
    <p:extLst>
      <p:ext uri="{BB962C8B-B14F-4D97-AF65-F5344CB8AC3E}">
        <p14:creationId xmlns:p14="http://schemas.microsoft.com/office/powerpoint/2010/main" val="226115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398827"/>
            <a:ext cx="3512155" cy="15193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D4132D-D4E0-46AD-BFC9-7017826C4850}"/>
              </a:ext>
            </a:extLst>
          </p:cNvPr>
          <p:cNvSpPr txBox="1"/>
          <p:nvPr/>
        </p:nvSpPr>
        <p:spPr>
          <a:xfrm>
            <a:off x="3359484" y="314194"/>
            <a:ext cx="61897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CASOS VIH JALISCO </a:t>
            </a:r>
          </a:p>
          <a:p>
            <a:pPr algn="ctr"/>
            <a:r>
              <a:rPr lang="es-MX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DIRECCIÓN GENERAL EPIDEMIOLOGÍA</a:t>
            </a:r>
            <a:endParaRPr lang="es-MX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11DA5CE-DE65-4E8B-A4B5-BBEE748AE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322541"/>
              </p:ext>
            </p:extLst>
          </p:nvPr>
        </p:nvGraphicFramePr>
        <p:xfrm>
          <a:off x="2269588" y="984739"/>
          <a:ext cx="7948246" cy="465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920066-3DC8-4296-B239-E0006A143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95014"/>
              </p:ext>
            </p:extLst>
          </p:nvPr>
        </p:nvGraphicFramePr>
        <p:xfrm>
          <a:off x="2705686" y="5794843"/>
          <a:ext cx="5584874" cy="48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4874">
                  <a:extLst>
                    <a:ext uri="{9D8B030D-6E8A-4147-A177-3AD203B41FA5}">
                      <a16:colId xmlns:a16="http://schemas.microsoft.com/office/drawing/2014/main" val="84521255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Fuente.- Registro Nacional de casos de VIH/SIDA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2737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Los casos de VIH corresponden a los incidentes y reportados del año del 2001 a septiembre del 2019.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332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755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EDB0DBF-37F2-419C-8F0F-BC83E095902D}"/>
              </a:ext>
            </a:extLst>
          </p:cNvPr>
          <p:cNvSpPr txBox="1">
            <a:spLocks/>
          </p:cNvSpPr>
          <p:nvPr/>
        </p:nvSpPr>
        <p:spPr>
          <a:xfrm>
            <a:off x="3162911" y="391958"/>
            <a:ext cx="6676845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200" b="1" dirty="0"/>
              <a:t>COBERTURA DETECCIÓN VIH-SIFILIS </a:t>
            </a:r>
          </a:p>
          <a:p>
            <a:pPr algn="ctr"/>
            <a:r>
              <a:rPr lang="es-MX" sz="2200" b="1" dirty="0"/>
              <a:t>MUJERES EMBARAZADAS </a:t>
            </a:r>
          </a:p>
          <a:p>
            <a:pPr algn="ctr"/>
            <a:r>
              <a:rPr lang="es-MX" sz="1800" b="1" dirty="0"/>
              <a:t>SEGUNDO TRIMESTRE 2019 </a:t>
            </a:r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E38420E9-28EC-48E1-913D-70160D58F109}"/>
              </a:ext>
            </a:extLst>
          </p:cNvPr>
          <p:cNvGrpSpPr>
            <a:grpSpLocks/>
          </p:cNvGrpSpPr>
          <p:nvPr/>
        </p:nvGrpSpPr>
        <p:grpSpPr bwMode="auto">
          <a:xfrm>
            <a:off x="9702409" y="283337"/>
            <a:ext cx="469900" cy="927100"/>
            <a:chOff x="2868" y="-1665"/>
            <a:chExt cx="739" cy="1460"/>
          </a:xfrm>
        </p:grpSpPr>
        <p:sp>
          <p:nvSpPr>
            <p:cNvPr id="38" name="AutoShape 34">
              <a:extLst>
                <a:ext uri="{FF2B5EF4-FFF2-40B4-BE49-F238E27FC236}">
                  <a16:creationId xmlns:a16="http://schemas.microsoft.com/office/drawing/2014/main" id="{3C69991E-C75D-430D-9D83-47314BFB8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-1387"/>
              <a:ext cx="739" cy="1182"/>
            </a:xfrm>
            <a:custGeom>
              <a:avLst/>
              <a:gdLst>
                <a:gd name="T0" fmla="+- 0 3070 2868"/>
                <a:gd name="T1" fmla="*/ T0 w 739"/>
                <a:gd name="T2" fmla="+- 0 -483 -1387"/>
                <a:gd name="T3" fmla="*/ -483 h 1182"/>
                <a:gd name="T4" fmla="+- 0 3075 2868"/>
                <a:gd name="T5" fmla="*/ T4 w 739"/>
                <a:gd name="T6" fmla="+- 0 -244 -1387"/>
                <a:gd name="T7" fmla="*/ -244 h 1182"/>
                <a:gd name="T8" fmla="+- 0 3108 2868"/>
                <a:gd name="T9" fmla="*/ T8 w 739"/>
                <a:gd name="T10" fmla="+- 0 -210 -1387"/>
                <a:gd name="T11" fmla="*/ -210 h 1182"/>
                <a:gd name="T12" fmla="+- 0 3152 2868"/>
                <a:gd name="T13" fmla="*/ T12 w 739"/>
                <a:gd name="T14" fmla="+- 0 -208 -1387"/>
                <a:gd name="T15" fmla="*/ -208 h 1182"/>
                <a:gd name="T16" fmla="+- 0 3187 2868"/>
                <a:gd name="T17" fmla="*/ T16 w 739"/>
                <a:gd name="T18" fmla="+- 0 -229 -1387"/>
                <a:gd name="T19" fmla="*/ -229 h 1182"/>
                <a:gd name="T20" fmla="+- 0 3202 2868"/>
                <a:gd name="T21" fmla="*/ T20 w 739"/>
                <a:gd name="T22" fmla="+- 0 -255 -1387"/>
                <a:gd name="T23" fmla="*/ -255 h 1182"/>
                <a:gd name="T24" fmla="+- 0 3408 2868"/>
                <a:gd name="T25" fmla="*/ T24 w 739"/>
                <a:gd name="T26" fmla="+- 0 -483 -1387"/>
                <a:gd name="T27" fmla="*/ -483 h 1182"/>
                <a:gd name="T28" fmla="+- 0 3272 2868"/>
                <a:gd name="T29" fmla="*/ T28 w 739"/>
                <a:gd name="T30" fmla="+- 0 -255 -1387"/>
                <a:gd name="T31" fmla="*/ -255 h 1182"/>
                <a:gd name="T32" fmla="+- 0 3287 2868"/>
                <a:gd name="T33" fmla="*/ T32 w 739"/>
                <a:gd name="T34" fmla="+- 0 -229 -1387"/>
                <a:gd name="T35" fmla="*/ -229 h 1182"/>
                <a:gd name="T36" fmla="+- 0 3319 2868"/>
                <a:gd name="T37" fmla="*/ T36 w 739"/>
                <a:gd name="T38" fmla="+- 0 -208 -1387"/>
                <a:gd name="T39" fmla="*/ -208 h 1182"/>
                <a:gd name="T40" fmla="+- 0 3365 2868"/>
                <a:gd name="T41" fmla="*/ T40 w 739"/>
                <a:gd name="T42" fmla="+- 0 -210 -1387"/>
                <a:gd name="T43" fmla="*/ -210 h 1182"/>
                <a:gd name="T44" fmla="+- 0 3403 2868"/>
                <a:gd name="T45" fmla="*/ T44 w 739"/>
                <a:gd name="T46" fmla="+- 0 -244 -1387"/>
                <a:gd name="T47" fmla="*/ -244 h 1182"/>
                <a:gd name="T48" fmla="+- 0 3408 2868"/>
                <a:gd name="T49" fmla="*/ T48 w 739"/>
                <a:gd name="T50" fmla="+- 0 -483 -1387"/>
                <a:gd name="T51" fmla="*/ -483 h 1182"/>
                <a:gd name="T52" fmla="+- 0 3054 2868"/>
                <a:gd name="T53" fmla="*/ T52 w 739"/>
                <a:gd name="T54" fmla="+- 0 -1159 -1387"/>
                <a:gd name="T55" fmla="*/ -1159 h 1182"/>
                <a:gd name="T56" fmla="+- 0 3071 2868"/>
                <a:gd name="T57" fmla="*/ T56 w 739"/>
                <a:gd name="T58" fmla="+- 0 -1146 -1387"/>
                <a:gd name="T59" fmla="*/ -1146 h 1182"/>
                <a:gd name="T60" fmla="+- 0 3058 2868"/>
                <a:gd name="T61" fmla="*/ T60 w 739"/>
                <a:gd name="T62" fmla="+- 0 -1082 -1387"/>
                <a:gd name="T63" fmla="*/ -1082 h 1182"/>
                <a:gd name="T64" fmla="+- 0 2976 2868"/>
                <a:gd name="T65" fmla="*/ T64 w 739"/>
                <a:gd name="T66" fmla="+- 0 -714 -1387"/>
                <a:gd name="T67" fmla="*/ -714 h 1182"/>
                <a:gd name="T68" fmla="+- 0 2969 2868"/>
                <a:gd name="T69" fmla="*/ T68 w 739"/>
                <a:gd name="T70" fmla="+- 0 -483 -1387"/>
                <a:gd name="T71" fmla="*/ -483 h 1182"/>
                <a:gd name="T72" fmla="+- 0 3509 2868"/>
                <a:gd name="T73" fmla="*/ T72 w 739"/>
                <a:gd name="T74" fmla="+- 0 -549 -1387"/>
                <a:gd name="T75" fmla="*/ -549 h 1182"/>
                <a:gd name="T76" fmla="+- 0 3493 2868"/>
                <a:gd name="T77" fmla="*/ T76 w 739"/>
                <a:gd name="T78" fmla="+- 0 -773 -1387"/>
                <a:gd name="T79" fmla="*/ -773 h 1182"/>
                <a:gd name="T80" fmla="+- 0 3164 2868"/>
                <a:gd name="T81" fmla="*/ T80 w 739"/>
                <a:gd name="T82" fmla="+- 0 -787 -1387"/>
                <a:gd name="T83" fmla="*/ -787 h 1182"/>
                <a:gd name="T84" fmla="+- 0 3065 2868"/>
                <a:gd name="T85" fmla="*/ T84 w 739"/>
                <a:gd name="T86" fmla="+- 0 -883 -1387"/>
                <a:gd name="T87" fmla="*/ -883 h 1182"/>
                <a:gd name="T88" fmla="+- 0 3065 2868"/>
                <a:gd name="T89" fmla="*/ T88 w 739"/>
                <a:gd name="T90" fmla="+- 0 -1025 -1387"/>
                <a:gd name="T91" fmla="*/ -1025 h 1182"/>
                <a:gd name="T92" fmla="+- 0 3164 2868"/>
                <a:gd name="T93" fmla="*/ T92 w 739"/>
                <a:gd name="T94" fmla="+- 0 -1121 -1387"/>
                <a:gd name="T95" fmla="*/ -1121 h 1182"/>
                <a:gd name="T96" fmla="+- 0 3404 2868"/>
                <a:gd name="T97" fmla="*/ T96 w 739"/>
                <a:gd name="T98" fmla="+- 0 -1136 -1387"/>
                <a:gd name="T99" fmla="*/ -1136 h 1182"/>
                <a:gd name="T100" fmla="+- 0 3414 2868"/>
                <a:gd name="T101" fmla="*/ T100 w 739"/>
                <a:gd name="T102" fmla="+- 0 -1157 -1387"/>
                <a:gd name="T103" fmla="*/ -1157 h 1182"/>
                <a:gd name="T104" fmla="+- 0 3404 2868"/>
                <a:gd name="T105" fmla="*/ T104 w 739"/>
                <a:gd name="T106" fmla="+- 0 -1136 -1387"/>
                <a:gd name="T107" fmla="*/ -1136 h 1182"/>
                <a:gd name="T108" fmla="+- 0 3309 2868"/>
                <a:gd name="T109" fmla="*/ T108 w 739"/>
                <a:gd name="T110" fmla="+- 0 -1121 -1387"/>
                <a:gd name="T111" fmla="*/ -1121 h 1182"/>
                <a:gd name="T112" fmla="+- 0 3409 2868"/>
                <a:gd name="T113" fmla="*/ T112 w 739"/>
                <a:gd name="T114" fmla="+- 0 -1025 -1387"/>
                <a:gd name="T115" fmla="*/ -1025 h 1182"/>
                <a:gd name="T116" fmla="+- 0 3409 2868"/>
                <a:gd name="T117" fmla="*/ T116 w 739"/>
                <a:gd name="T118" fmla="+- 0 -883 -1387"/>
                <a:gd name="T119" fmla="*/ -883 h 1182"/>
                <a:gd name="T120" fmla="+- 0 3309 2868"/>
                <a:gd name="T121" fmla="*/ T120 w 739"/>
                <a:gd name="T122" fmla="+- 0 -787 -1387"/>
                <a:gd name="T123" fmla="*/ -787 h 1182"/>
                <a:gd name="T124" fmla="+- 0 3493 2868"/>
                <a:gd name="T125" fmla="*/ T124 w 739"/>
                <a:gd name="T126" fmla="+- 0 -773 -1387"/>
                <a:gd name="T127" fmla="*/ -773 h 1182"/>
                <a:gd name="T128" fmla="+- 0 3424 2868"/>
                <a:gd name="T129" fmla="*/ T128 w 739"/>
                <a:gd name="T130" fmla="+- 0 -1066 -1387"/>
                <a:gd name="T131" fmla="*/ -1066 h 1182"/>
                <a:gd name="T132" fmla="+- 0 3404 2868"/>
                <a:gd name="T133" fmla="*/ T132 w 739"/>
                <a:gd name="T134" fmla="+- 0 -1136 -1387"/>
                <a:gd name="T135" fmla="*/ -1136 h 1182"/>
                <a:gd name="T136" fmla="+- 0 3210 2868"/>
                <a:gd name="T137" fmla="*/ T136 w 739"/>
                <a:gd name="T138" fmla="+- 0 -1386 -1387"/>
                <a:gd name="T139" fmla="*/ -1386 h 1182"/>
                <a:gd name="T140" fmla="+- 0 3121 2868"/>
                <a:gd name="T141" fmla="*/ T140 w 739"/>
                <a:gd name="T142" fmla="+- 0 -1383 -1387"/>
                <a:gd name="T143" fmla="*/ -1383 h 1182"/>
                <a:gd name="T144" fmla="+- 0 3038 2868"/>
                <a:gd name="T145" fmla="*/ T144 w 739"/>
                <a:gd name="T146" fmla="+- 0 -1359 -1387"/>
                <a:gd name="T147" fmla="*/ -1359 h 1182"/>
                <a:gd name="T148" fmla="+- 0 2988 2868"/>
                <a:gd name="T149" fmla="*/ T148 w 739"/>
                <a:gd name="T150" fmla="+- 0 -1321 -1387"/>
                <a:gd name="T151" fmla="*/ -1321 h 1182"/>
                <a:gd name="T152" fmla="+- 0 2919 2868"/>
                <a:gd name="T153" fmla="*/ T152 w 739"/>
                <a:gd name="T154" fmla="+- 0 -1188 -1387"/>
                <a:gd name="T155" fmla="*/ -1188 h 1182"/>
                <a:gd name="T156" fmla="+- 0 2879 2868"/>
                <a:gd name="T157" fmla="*/ T156 w 739"/>
                <a:gd name="T158" fmla="+- 0 -1042 -1387"/>
                <a:gd name="T159" fmla="*/ -1042 h 1182"/>
                <a:gd name="T160" fmla="+- 0 2884 2868"/>
                <a:gd name="T161" fmla="*/ T160 w 739"/>
                <a:gd name="T162" fmla="+- 0 -915 -1387"/>
                <a:gd name="T163" fmla="*/ -915 h 1182"/>
                <a:gd name="T164" fmla="+- 0 2973 2868"/>
                <a:gd name="T165" fmla="*/ T164 w 739"/>
                <a:gd name="T166" fmla="+- 0 -910 -1387"/>
                <a:gd name="T167" fmla="*/ -910 h 1182"/>
                <a:gd name="T168" fmla="+- 0 3008 2868"/>
                <a:gd name="T169" fmla="*/ T168 w 739"/>
                <a:gd name="T170" fmla="+- 0 -1017 -1387"/>
                <a:gd name="T171" fmla="*/ -1017 h 1182"/>
                <a:gd name="T172" fmla="+- 0 3036 2868"/>
                <a:gd name="T173" fmla="*/ T172 w 739"/>
                <a:gd name="T174" fmla="+- 0 -1114 -1387"/>
                <a:gd name="T175" fmla="*/ -1114 h 1182"/>
                <a:gd name="T176" fmla="+- 0 3565 2868"/>
                <a:gd name="T177" fmla="*/ T176 w 739"/>
                <a:gd name="T178" fmla="+- 0 -1159 -1387"/>
                <a:gd name="T179" fmla="*/ -1159 h 1182"/>
                <a:gd name="T180" fmla="+- 0 3525 2868"/>
                <a:gd name="T181" fmla="*/ T180 w 739"/>
                <a:gd name="T182" fmla="+- 0 -1256 -1387"/>
                <a:gd name="T183" fmla="*/ -1256 h 1182"/>
                <a:gd name="T184" fmla="+- 0 3465 2868"/>
                <a:gd name="T185" fmla="*/ T184 w 739"/>
                <a:gd name="T186" fmla="+- 0 -1341 -1387"/>
                <a:gd name="T187" fmla="*/ -1341 h 1182"/>
                <a:gd name="T188" fmla="+- 0 3401 2868"/>
                <a:gd name="T189" fmla="*/ T188 w 739"/>
                <a:gd name="T190" fmla="+- 0 -1374 -1387"/>
                <a:gd name="T191" fmla="*/ -1374 h 1182"/>
                <a:gd name="T192" fmla="+- 0 3330 2868"/>
                <a:gd name="T193" fmla="*/ T192 w 739"/>
                <a:gd name="T194" fmla="+- 0 -1384 -1387"/>
                <a:gd name="T195" fmla="*/ -1384 h 1182"/>
                <a:gd name="T196" fmla="+- 0 3241 2868"/>
                <a:gd name="T197" fmla="*/ T196 w 739"/>
                <a:gd name="T198" fmla="+- 0 -1387 -1387"/>
                <a:gd name="T199" fmla="*/ -1387 h 1182"/>
                <a:gd name="T200" fmla="+- 0 3420 2868"/>
                <a:gd name="T201" fmla="*/ T200 w 739"/>
                <a:gd name="T202" fmla="+- 0 -1159 -1387"/>
                <a:gd name="T203" fmla="*/ -1159 h 1182"/>
                <a:gd name="T204" fmla="+- 0 3456 2868"/>
                <a:gd name="T205" fmla="*/ T204 w 739"/>
                <a:gd name="T206" fmla="+- 0 -1065 -1387"/>
                <a:gd name="T207" fmla="*/ -1065 h 1182"/>
                <a:gd name="T208" fmla="+- 0 3474 2868"/>
                <a:gd name="T209" fmla="*/ T208 w 739"/>
                <a:gd name="T210" fmla="+- 0 -966 -1387"/>
                <a:gd name="T211" fmla="*/ -966 h 1182"/>
                <a:gd name="T212" fmla="+- 0 3547 2868"/>
                <a:gd name="T213" fmla="*/ T212 w 739"/>
                <a:gd name="T214" fmla="+- 0 -895 -1387"/>
                <a:gd name="T215" fmla="*/ -895 h 1182"/>
                <a:gd name="T216" fmla="+- 0 3606 2868"/>
                <a:gd name="T217" fmla="*/ T216 w 739"/>
                <a:gd name="T218" fmla="+- 0 -966 -1387"/>
                <a:gd name="T219" fmla="*/ -966 h 1182"/>
                <a:gd name="T220" fmla="+- 0 3578 2868"/>
                <a:gd name="T221" fmla="*/ T220 w 739"/>
                <a:gd name="T222" fmla="+- 0 -1116 -1387"/>
                <a:gd name="T223" fmla="*/ -1116 h 11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739" h="1182">
                  <a:moveTo>
                    <a:pt x="334" y="904"/>
                  </a:moveTo>
                  <a:lnTo>
                    <a:pt x="202" y="904"/>
                  </a:lnTo>
                  <a:lnTo>
                    <a:pt x="202" y="1116"/>
                  </a:lnTo>
                  <a:lnTo>
                    <a:pt x="207" y="1143"/>
                  </a:lnTo>
                  <a:lnTo>
                    <a:pt x="220" y="1164"/>
                  </a:lnTo>
                  <a:lnTo>
                    <a:pt x="240" y="1177"/>
                  </a:lnTo>
                  <a:lnTo>
                    <a:pt x="264" y="1182"/>
                  </a:lnTo>
                  <a:lnTo>
                    <a:pt x="284" y="1179"/>
                  </a:lnTo>
                  <a:lnTo>
                    <a:pt x="303" y="1171"/>
                  </a:lnTo>
                  <a:lnTo>
                    <a:pt x="319" y="1158"/>
                  </a:lnTo>
                  <a:lnTo>
                    <a:pt x="330" y="1140"/>
                  </a:lnTo>
                  <a:lnTo>
                    <a:pt x="334" y="1132"/>
                  </a:lnTo>
                  <a:lnTo>
                    <a:pt x="334" y="904"/>
                  </a:lnTo>
                  <a:close/>
                  <a:moveTo>
                    <a:pt x="540" y="904"/>
                  </a:moveTo>
                  <a:lnTo>
                    <a:pt x="404" y="904"/>
                  </a:lnTo>
                  <a:lnTo>
                    <a:pt x="404" y="1132"/>
                  </a:lnTo>
                  <a:lnTo>
                    <a:pt x="408" y="1140"/>
                  </a:lnTo>
                  <a:lnTo>
                    <a:pt x="419" y="1158"/>
                  </a:lnTo>
                  <a:lnTo>
                    <a:pt x="433" y="1171"/>
                  </a:lnTo>
                  <a:lnTo>
                    <a:pt x="451" y="1179"/>
                  </a:lnTo>
                  <a:lnTo>
                    <a:pt x="470" y="1182"/>
                  </a:lnTo>
                  <a:lnTo>
                    <a:pt x="497" y="1177"/>
                  </a:lnTo>
                  <a:lnTo>
                    <a:pt x="520" y="1164"/>
                  </a:lnTo>
                  <a:lnTo>
                    <a:pt x="535" y="1143"/>
                  </a:lnTo>
                  <a:lnTo>
                    <a:pt x="540" y="1116"/>
                  </a:lnTo>
                  <a:lnTo>
                    <a:pt x="540" y="904"/>
                  </a:lnTo>
                  <a:close/>
                  <a:moveTo>
                    <a:pt x="552" y="228"/>
                  </a:moveTo>
                  <a:lnTo>
                    <a:pt x="186" y="228"/>
                  </a:lnTo>
                  <a:lnTo>
                    <a:pt x="193" y="230"/>
                  </a:lnTo>
                  <a:lnTo>
                    <a:pt x="203" y="241"/>
                  </a:lnTo>
                  <a:lnTo>
                    <a:pt x="206" y="264"/>
                  </a:lnTo>
                  <a:lnTo>
                    <a:pt x="190" y="305"/>
                  </a:lnTo>
                  <a:lnTo>
                    <a:pt x="134" y="475"/>
                  </a:lnTo>
                  <a:lnTo>
                    <a:pt x="108" y="673"/>
                  </a:lnTo>
                  <a:lnTo>
                    <a:pt x="101" y="836"/>
                  </a:lnTo>
                  <a:lnTo>
                    <a:pt x="101" y="904"/>
                  </a:lnTo>
                  <a:lnTo>
                    <a:pt x="641" y="904"/>
                  </a:lnTo>
                  <a:lnTo>
                    <a:pt x="641" y="838"/>
                  </a:lnTo>
                  <a:lnTo>
                    <a:pt x="633" y="680"/>
                  </a:lnTo>
                  <a:lnTo>
                    <a:pt x="625" y="614"/>
                  </a:lnTo>
                  <a:lnTo>
                    <a:pt x="365" y="614"/>
                  </a:lnTo>
                  <a:lnTo>
                    <a:pt x="296" y="600"/>
                  </a:lnTo>
                  <a:lnTo>
                    <a:pt x="237" y="561"/>
                  </a:lnTo>
                  <a:lnTo>
                    <a:pt x="197" y="504"/>
                  </a:lnTo>
                  <a:lnTo>
                    <a:pt x="183" y="433"/>
                  </a:lnTo>
                  <a:lnTo>
                    <a:pt x="197" y="362"/>
                  </a:lnTo>
                  <a:lnTo>
                    <a:pt x="237" y="304"/>
                  </a:lnTo>
                  <a:lnTo>
                    <a:pt x="296" y="266"/>
                  </a:lnTo>
                  <a:lnTo>
                    <a:pt x="365" y="251"/>
                  </a:lnTo>
                  <a:lnTo>
                    <a:pt x="536" y="251"/>
                  </a:lnTo>
                  <a:lnTo>
                    <a:pt x="536" y="241"/>
                  </a:lnTo>
                  <a:lnTo>
                    <a:pt x="546" y="230"/>
                  </a:lnTo>
                  <a:lnTo>
                    <a:pt x="552" y="228"/>
                  </a:lnTo>
                  <a:close/>
                  <a:moveTo>
                    <a:pt x="536" y="251"/>
                  </a:moveTo>
                  <a:lnTo>
                    <a:pt x="369" y="251"/>
                  </a:lnTo>
                  <a:lnTo>
                    <a:pt x="441" y="266"/>
                  </a:lnTo>
                  <a:lnTo>
                    <a:pt x="500" y="304"/>
                  </a:lnTo>
                  <a:lnTo>
                    <a:pt x="541" y="362"/>
                  </a:lnTo>
                  <a:lnTo>
                    <a:pt x="556" y="433"/>
                  </a:lnTo>
                  <a:lnTo>
                    <a:pt x="541" y="504"/>
                  </a:lnTo>
                  <a:lnTo>
                    <a:pt x="500" y="561"/>
                  </a:lnTo>
                  <a:lnTo>
                    <a:pt x="441" y="600"/>
                  </a:lnTo>
                  <a:lnTo>
                    <a:pt x="369" y="614"/>
                  </a:lnTo>
                  <a:lnTo>
                    <a:pt x="625" y="614"/>
                  </a:lnTo>
                  <a:lnTo>
                    <a:pt x="608" y="488"/>
                  </a:lnTo>
                  <a:lnTo>
                    <a:pt x="556" y="321"/>
                  </a:lnTo>
                  <a:lnTo>
                    <a:pt x="535" y="269"/>
                  </a:lnTo>
                  <a:lnTo>
                    <a:pt x="536" y="251"/>
                  </a:lnTo>
                  <a:close/>
                  <a:moveTo>
                    <a:pt x="373" y="0"/>
                  </a:moveTo>
                  <a:lnTo>
                    <a:pt x="342" y="1"/>
                  </a:lnTo>
                  <a:lnTo>
                    <a:pt x="279" y="3"/>
                  </a:lnTo>
                  <a:lnTo>
                    <a:pt x="253" y="4"/>
                  </a:lnTo>
                  <a:lnTo>
                    <a:pt x="207" y="13"/>
                  </a:lnTo>
                  <a:lnTo>
                    <a:pt x="170" y="28"/>
                  </a:lnTo>
                  <a:lnTo>
                    <a:pt x="142" y="46"/>
                  </a:lnTo>
                  <a:lnTo>
                    <a:pt x="120" y="66"/>
                  </a:lnTo>
                  <a:lnTo>
                    <a:pt x="81" y="131"/>
                  </a:lnTo>
                  <a:lnTo>
                    <a:pt x="51" y="199"/>
                  </a:lnTo>
                  <a:lnTo>
                    <a:pt x="28" y="271"/>
                  </a:lnTo>
                  <a:lnTo>
                    <a:pt x="11" y="345"/>
                  </a:lnTo>
                  <a:lnTo>
                    <a:pt x="0" y="421"/>
                  </a:lnTo>
                  <a:lnTo>
                    <a:pt x="16" y="472"/>
                  </a:lnTo>
                  <a:lnTo>
                    <a:pt x="59" y="492"/>
                  </a:lnTo>
                  <a:lnTo>
                    <a:pt x="105" y="477"/>
                  </a:lnTo>
                  <a:lnTo>
                    <a:pt x="132" y="421"/>
                  </a:lnTo>
                  <a:lnTo>
                    <a:pt x="140" y="370"/>
                  </a:lnTo>
                  <a:lnTo>
                    <a:pt x="152" y="320"/>
                  </a:lnTo>
                  <a:lnTo>
                    <a:pt x="168" y="273"/>
                  </a:lnTo>
                  <a:lnTo>
                    <a:pt x="186" y="228"/>
                  </a:lnTo>
                  <a:lnTo>
                    <a:pt x="697" y="228"/>
                  </a:lnTo>
                  <a:lnTo>
                    <a:pt x="688" y="199"/>
                  </a:lnTo>
                  <a:lnTo>
                    <a:pt x="657" y="131"/>
                  </a:lnTo>
                  <a:lnTo>
                    <a:pt x="618" y="66"/>
                  </a:lnTo>
                  <a:lnTo>
                    <a:pt x="597" y="46"/>
                  </a:lnTo>
                  <a:lnTo>
                    <a:pt x="569" y="28"/>
                  </a:lnTo>
                  <a:lnTo>
                    <a:pt x="533" y="13"/>
                  </a:lnTo>
                  <a:lnTo>
                    <a:pt x="486" y="4"/>
                  </a:lnTo>
                  <a:lnTo>
                    <a:pt x="462" y="3"/>
                  </a:lnTo>
                  <a:lnTo>
                    <a:pt x="403" y="1"/>
                  </a:lnTo>
                  <a:lnTo>
                    <a:pt x="373" y="0"/>
                  </a:lnTo>
                  <a:close/>
                  <a:moveTo>
                    <a:pt x="697" y="228"/>
                  </a:moveTo>
                  <a:lnTo>
                    <a:pt x="552" y="228"/>
                  </a:lnTo>
                  <a:lnTo>
                    <a:pt x="572" y="275"/>
                  </a:lnTo>
                  <a:lnTo>
                    <a:pt x="588" y="322"/>
                  </a:lnTo>
                  <a:lnTo>
                    <a:pt x="599" y="370"/>
                  </a:lnTo>
                  <a:lnTo>
                    <a:pt x="606" y="421"/>
                  </a:lnTo>
                  <a:lnTo>
                    <a:pt x="633" y="477"/>
                  </a:lnTo>
                  <a:lnTo>
                    <a:pt x="679" y="492"/>
                  </a:lnTo>
                  <a:lnTo>
                    <a:pt x="723" y="472"/>
                  </a:lnTo>
                  <a:lnTo>
                    <a:pt x="738" y="421"/>
                  </a:lnTo>
                  <a:lnTo>
                    <a:pt x="727" y="345"/>
                  </a:lnTo>
                  <a:lnTo>
                    <a:pt x="710" y="271"/>
                  </a:lnTo>
                  <a:lnTo>
                    <a:pt x="697" y="228"/>
                  </a:lnTo>
                  <a:close/>
                </a:path>
              </a:pathLst>
            </a:custGeom>
            <a:solidFill>
              <a:srgbClr val="373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59" name="Picture 35">
              <a:extLst>
                <a:ext uri="{FF2B5EF4-FFF2-40B4-BE49-F238E27FC236}">
                  <a16:creationId xmlns:a16="http://schemas.microsoft.com/office/drawing/2014/main" id="{09ADE76C-04D9-4304-9B1F-EAD44F8FA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-1665"/>
              <a:ext cx="26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3829157B-FBFC-43B1-8103-24311D1DD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-1090"/>
              <a:ext cx="30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70EDEEC-1BD4-4F3D-8906-1A53E86840E0}"/>
              </a:ext>
            </a:extLst>
          </p:cNvPr>
          <p:cNvSpPr txBox="1"/>
          <p:nvPr/>
        </p:nvSpPr>
        <p:spPr>
          <a:xfrm>
            <a:off x="2621280" y="5701481"/>
            <a:ext cx="7273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Fuente: Dirección General de Información en Salud (DGIS). Fecha de consulta: 08 de agosto del 2019. Información preliminar. </a:t>
            </a:r>
          </a:p>
          <a:p>
            <a:r>
              <a:rPr lang="es-MX" sz="1000" dirty="0"/>
              <a:t>*Variables utilizadas: 079 VIH en mujer embarazada (detecciones). Filtro: Positivo y negativo primera vez. / Mes: Enero, Febrero y Marzo.</a:t>
            </a:r>
            <a:endParaRPr lang="es-MX" sz="90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FC57611-B68F-4687-8E73-CD0DF89CC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602346"/>
              </p:ext>
            </p:extLst>
          </p:nvPr>
        </p:nvGraphicFramePr>
        <p:xfrm>
          <a:off x="2020328" y="1210438"/>
          <a:ext cx="8451427" cy="427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297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AAFBB0-37E8-469A-9020-4A16FF08B5B0}"/>
              </a:ext>
            </a:extLst>
          </p:cNvPr>
          <p:cNvSpPr txBox="1"/>
          <p:nvPr/>
        </p:nvSpPr>
        <p:spPr>
          <a:xfrm>
            <a:off x="3640837" y="290741"/>
            <a:ext cx="6189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ATENCIÓN  A PERSONAS QUE VIVEN EN SITUACIÓN IRREGULAR Y TRANSITAN POR EL ESTADO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16D17D-1246-4852-B4DC-B0442BAF8E9F}"/>
              </a:ext>
            </a:extLst>
          </p:cNvPr>
          <p:cNvSpPr txBox="1"/>
          <p:nvPr/>
        </p:nvSpPr>
        <p:spPr>
          <a:xfrm>
            <a:off x="2536875" y="5717992"/>
            <a:ext cx="384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BD COESIDA </a:t>
            </a:r>
            <a:r>
              <a:rPr lang="es-MX" dirty="0"/>
              <a:t>*</a:t>
            </a:r>
            <a:r>
              <a:rPr lang="es-MX" sz="1200" dirty="0"/>
              <a:t>Enero a septiembre 2019. </a:t>
            </a:r>
            <a:endParaRPr lang="es-MX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0F90C7-30E2-4364-A428-6749AF974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07963"/>
              </p:ext>
            </p:extLst>
          </p:nvPr>
        </p:nvGraphicFramePr>
        <p:xfrm>
          <a:off x="5384525" y="5464508"/>
          <a:ext cx="4446095" cy="8763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049620">
                  <a:extLst>
                    <a:ext uri="{9D8B030D-6E8A-4147-A177-3AD203B41FA5}">
                      <a16:colId xmlns:a16="http://schemas.microsoft.com/office/drawing/2014/main" val="2015661882"/>
                    </a:ext>
                  </a:extLst>
                </a:gridCol>
                <a:gridCol w="804081">
                  <a:extLst>
                    <a:ext uri="{9D8B030D-6E8A-4147-A177-3AD203B41FA5}">
                      <a16:colId xmlns:a16="http://schemas.microsoft.com/office/drawing/2014/main" val="1024835004"/>
                    </a:ext>
                  </a:extLst>
                </a:gridCol>
                <a:gridCol w="378391">
                  <a:extLst>
                    <a:ext uri="{9D8B030D-6E8A-4147-A177-3AD203B41FA5}">
                      <a16:colId xmlns:a16="http://schemas.microsoft.com/office/drawing/2014/main" val="2951622161"/>
                    </a:ext>
                  </a:extLst>
                </a:gridCol>
                <a:gridCol w="630651">
                  <a:extLst>
                    <a:ext uri="{9D8B030D-6E8A-4147-A177-3AD203B41FA5}">
                      <a16:colId xmlns:a16="http://schemas.microsoft.com/office/drawing/2014/main" val="1497415447"/>
                    </a:ext>
                  </a:extLst>
                </a:gridCol>
                <a:gridCol w="583352">
                  <a:extLst>
                    <a:ext uri="{9D8B030D-6E8A-4147-A177-3AD203B41FA5}">
                      <a16:colId xmlns:a16="http://schemas.microsoft.com/office/drawing/2014/main" val="312908275"/>
                    </a:ext>
                  </a:extLst>
                </a:gridCol>
              </a:tblGrid>
              <a:tr h="1751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2016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2017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2018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2019*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4972645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Mujeres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2387074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Hombres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16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5265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Personas migrantes atendidas vinculadas SAIH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128725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44F42A0-6E5B-42D1-B6E4-D27D4FD81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846712"/>
              </p:ext>
            </p:extLst>
          </p:nvPr>
        </p:nvGraphicFramePr>
        <p:xfrm>
          <a:off x="2157047" y="874076"/>
          <a:ext cx="8370277" cy="412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8655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AAFBB0-37E8-469A-9020-4A16FF08B5B0}"/>
              </a:ext>
            </a:extLst>
          </p:cNvPr>
          <p:cNvSpPr txBox="1"/>
          <p:nvPr/>
        </p:nvSpPr>
        <p:spPr>
          <a:xfrm>
            <a:off x="3640837" y="290740"/>
            <a:ext cx="618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PERSONAS PRIVADAS DE SU LIBERTAD</a:t>
            </a:r>
            <a:endParaRPr lang="es-MX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8461B37-5CD2-4F44-BA95-C3A0B9732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06444"/>
              </p:ext>
            </p:extLst>
          </p:nvPr>
        </p:nvGraphicFramePr>
        <p:xfrm>
          <a:off x="6735727" y="5290474"/>
          <a:ext cx="2895600" cy="77533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2710018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78445573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946222093"/>
                    </a:ext>
                  </a:extLst>
                </a:gridCol>
              </a:tblGrid>
              <a:tr h="109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RECLUSORIOS ESTATALES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CEFERESO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4483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MASCULINOS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81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33517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FEMENINOS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6805764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3C0E2F7-CAAF-47A5-8EBE-7BD131E36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097912"/>
              </p:ext>
            </p:extLst>
          </p:nvPr>
        </p:nvGraphicFramePr>
        <p:xfrm>
          <a:off x="1720246" y="1099893"/>
          <a:ext cx="4699709" cy="387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F2AD75B-AD7C-4799-B015-FA9589E75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067495"/>
              </p:ext>
            </p:extLst>
          </p:nvPr>
        </p:nvGraphicFramePr>
        <p:xfrm>
          <a:off x="6096000" y="1099892"/>
          <a:ext cx="4373527" cy="337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adroTexto 1">
            <a:extLst>
              <a:ext uri="{FF2B5EF4-FFF2-40B4-BE49-F238E27FC236}">
                <a16:creationId xmlns:a16="http://schemas.microsoft.com/office/drawing/2014/main" id="{05CB00A4-3FA2-48D2-9812-F23DFD262E2F}"/>
              </a:ext>
            </a:extLst>
          </p:cNvPr>
          <p:cNvSpPr txBox="1"/>
          <p:nvPr/>
        </p:nvSpPr>
        <p:spPr>
          <a:xfrm>
            <a:off x="5751936" y="1306032"/>
            <a:ext cx="688128" cy="3632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 dirty="0"/>
              <a:t>N = 91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3A5DB4-17C6-47C6-B841-C1FDC427A20A}"/>
              </a:ext>
            </a:extLst>
          </p:cNvPr>
          <p:cNvSpPr txBox="1"/>
          <p:nvPr/>
        </p:nvSpPr>
        <p:spPr>
          <a:xfrm>
            <a:off x="2536875" y="5717993"/>
            <a:ext cx="384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BD COESIDA . Corte Noviembre </a:t>
            </a:r>
            <a:r>
              <a:rPr lang="es-MX" sz="1200" dirty="0"/>
              <a:t>2019.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549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CF0948-8A32-45A1-BEFF-E75248DC955A}"/>
              </a:ext>
            </a:extLst>
          </p:cNvPr>
          <p:cNvSpPr txBox="1"/>
          <p:nvPr/>
        </p:nvSpPr>
        <p:spPr>
          <a:xfrm>
            <a:off x="3640837" y="290740"/>
            <a:ext cx="618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PERSONAS PRIVADAS DE SU LIBERTAD</a:t>
            </a:r>
            <a:endParaRPr lang="es-MX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CA587D-B6D7-4715-BC52-E467E90E5E20}"/>
              </a:ext>
            </a:extLst>
          </p:cNvPr>
          <p:cNvSpPr txBox="1"/>
          <p:nvPr/>
        </p:nvSpPr>
        <p:spPr>
          <a:xfrm>
            <a:off x="2301650" y="1376847"/>
            <a:ext cx="291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Carga Viral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0F89DF-4B26-4058-BD9A-766B6F7AA225}"/>
              </a:ext>
            </a:extLst>
          </p:cNvPr>
          <p:cNvSpPr txBox="1"/>
          <p:nvPr/>
        </p:nvSpPr>
        <p:spPr>
          <a:xfrm>
            <a:off x="6128056" y="1262332"/>
            <a:ext cx="3819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CD4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0E03DEF-0A00-463E-962A-17F89AE92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885880"/>
              </p:ext>
            </p:extLst>
          </p:nvPr>
        </p:nvGraphicFramePr>
        <p:xfrm>
          <a:off x="1902983" y="1849232"/>
          <a:ext cx="4225072" cy="326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9379B78-B511-4D95-9337-B0985CA0D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004077"/>
              </p:ext>
            </p:extLst>
          </p:nvPr>
        </p:nvGraphicFramePr>
        <p:xfrm>
          <a:off x="5561428" y="1849233"/>
          <a:ext cx="4853354" cy="309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">
            <a:extLst>
              <a:ext uri="{FF2B5EF4-FFF2-40B4-BE49-F238E27FC236}">
                <a16:creationId xmlns:a16="http://schemas.microsoft.com/office/drawing/2014/main" id="{9CF1FD3F-F5F0-44EF-9D30-92D48C598FE3}"/>
              </a:ext>
            </a:extLst>
          </p:cNvPr>
          <p:cNvSpPr txBox="1"/>
          <p:nvPr/>
        </p:nvSpPr>
        <p:spPr>
          <a:xfrm>
            <a:off x="5561428" y="1306031"/>
            <a:ext cx="878636" cy="4401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/>
              <a:t>N = 91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8B53B1-B907-47F4-A746-C03DF5E8EF1D}"/>
              </a:ext>
            </a:extLst>
          </p:cNvPr>
          <p:cNvSpPr txBox="1"/>
          <p:nvPr/>
        </p:nvSpPr>
        <p:spPr>
          <a:xfrm>
            <a:off x="2543557" y="5957170"/>
            <a:ext cx="384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BD COESIDA. Corte </a:t>
            </a:r>
            <a:r>
              <a:rPr lang="es-MX" sz="1200" dirty="0"/>
              <a:t>Noviembre 2019.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9206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CF0948-8A32-45A1-BEFF-E75248DC955A}"/>
              </a:ext>
            </a:extLst>
          </p:cNvPr>
          <p:cNvSpPr txBox="1"/>
          <p:nvPr/>
        </p:nvSpPr>
        <p:spPr>
          <a:xfrm>
            <a:off x="3640837" y="290740"/>
            <a:ext cx="618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PERSONAS PRIVADAS DE SU LIBERTAD</a:t>
            </a:r>
            <a:endParaRPr lang="es-MX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840119F-E603-417A-ACF6-7B2389D073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418428"/>
              </p:ext>
            </p:extLst>
          </p:nvPr>
        </p:nvGraphicFramePr>
        <p:xfrm>
          <a:off x="1720245" y="21297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D213834-F731-4542-A74E-E4A36EFB4A73}"/>
              </a:ext>
            </a:extLst>
          </p:cNvPr>
          <p:cNvSpPr txBox="1"/>
          <p:nvPr/>
        </p:nvSpPr>
        <p:spPr>
          <a:xfrm>
            <a:off x="2301650" y="1376847"/>
            <a:ext cx="291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Condones entregados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D828444-238A-47AA-8755-D25BB8DAA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731488"/>
              </p:ext>
            </p:extLst>
          </p:nvPr>
        </p:nvGraphicFramePr>
        <p:xfrm>
          <a:off x="6292245" y="1829454"/>
          <a:ext cx="4572000" cy="319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3EF248A-A766-479F-8B14-EB523F22A9BE}"/>
              </a:ext>
            </a:extLst>
          </p:cNvPr>
          <p:cNvSpPr/>
          <p:nvPr/>
        </p:nvSpPr>
        <p:spPr>
          <a:xfrm>
            <a:off x="2718984" y="5760655"/>
            <a:ext cx="2082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* Corte: Noviembre 2019</a:t>
            </a:r>
            <a:r>
              <a:rPr lang="es-MX" sz="1400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375629-2C12-4740-B74C-F78D104E32A7}"/>
              </a:ext>
            </a:extLst>
          </p:cNvPr>
          <p:cNvSpPr txBox="1"/>
          <p:nvPr/>
        </p:nvSpPr>
        <p:spPr>
          <a:xfrm>
            <a:off x="6735727" y="1455990"/>
            <a:ext cx="291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Pruebas rápidas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1A16F-69C0-4D3F-AA22-54E06F830DE5}"/>
              </a:ext>
            </a:extLst>
          </p:cNvPr>
          <p:cNvSpPr txBox="1"/>
          <p:nvPr/>
        </p:nvSpPr>
        <p:spPr>
          <a:xfrm>
            <a:off x="5561429" y="5173218"/>
            <a:ext cx="355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+mj-lt"/>
              </a:rPr>
              <a:t>Anualmente se brinda capacitación al personal de la Fiscalía.</a:t>
            </a:r>
          </a:p>
        </p:txBody>
      </p:sp>
    </p:spTree>
    <p:extLst>
      <p:ext uri="{BB962C8B-B14F-4D97-AF65-F5344CB8AC3E}">
        <p14:creationId xmlns:p14="http://schemas.microsoft.com/office/powerpoint/2010/main" val="3287787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353861"/>
            <a:ext cx="3616100" cy="156429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2755D2E-4DDB-40F2-AF44-DFC1D948017B}"/>
              </a:ext>
            </a:extLst>
          </p:cNvPr>
          <p:cNvSpPr txBox="1">
            <a:spLocks/>
          </p:cNvSpPr>
          <p:nvPr/>
        </p:nvSpPr>
        <p:spPr>
          <a:xfrm>
            <a:off x="4122641" y="189630"/>
            <a:ext cx="4787704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</a:t>
            </a:r>
            <a:endParaRPr lang="es-MX" sz="2400" b="1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83B1AFCB-A024-4B9D-AFBF-E785D8FE416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23844727"/>
                  </p:ext>
                </p:extLst>
              </p:nvPr>
            </p:nvGraphicFramePr>
            <p:xfrm>
              <a:off x="1524000" y="1330985"/>
              <a:ext cx="4572000" cy="40888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83B1AFCB-A024-4B9D-AFBF-E785D8FE41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0" y="1330985"/>
                <a:ext cx="4572000" cy="4088855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77F6FB23-1133-48AB-9397-0C4C0B2ECD87}"/>
              </a:ext>
            </a:extLst>
          </p:cNvPr>
          <p:cNvSpPr txBox="1"/>
          <p:nvPr/>
        </p:nvSpPr>
        <p:spPr>
          <a:xfrm>
            <a:off x="2010965" y="1079061"/>
            <a:ext cx="3819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Status ingresos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F6CC19-7882-44B1-89A9-2289E48D0178}"/>
              </a:ext>
            </a:extLst>
          </p:cNvPr>
          <p:cNvSpPr txBox="1"/>
          <p:nvPr/>
        </p:nvSpPr>
        <p:spPr>
          <a:xfrm>
            <a:off x="6038104" y="1130406"/>
            <a:ext cx="3819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ln w="0"/>
                <a:solidFill>
                  <a:srgbClr val="00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Motivo de la Baja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F10A60E-EB05-4A18-BC51-6258157DAE2A}"/>
              </a:ext>
            </a:extLst>
          </p:cNvPr>
          <p:cNvGraphicFramePr>
            <a:graphicFrameLocks/>
          </p:cNvGraphicFramePr>
          <p:nvPr/>
        </p:nvGraphicFramePr>
        <p:xfrm>
          <a:off x="5980206" y="1992599"/>
          <a:ext cx="4687794" cy="331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C96D2B3-0A2F-4506-9EF4-406A213B3860}"/>
              </a:ext>
            </a:extLst>
          </p:cNvPr>
          <p:cNvSpPr txBox="1"/>
          <p:nvPr/>
        </p:nvSpPr>
        <p:spPr>
          <a:xfrm>
            <a:off x="2543557" y="5957170"/>
            <a:ext cx="384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BD COESIDA . E</a:t>
            </a:r>
            <a:r>
              <a:rPr lang="es-MX" sz="1200" dirty="0"/>
              <a:t>nero a septiembre 2019.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9102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EDB0DBF-37F2-419C-8F0F-BC83E095902D}"/>
              </a:ext>
            </a:extLst>
          </p:cNvPr>
          <p:cNvSpPr txBox="1">
            <a:spLocks/>
          </p:cNvSpPr>
          <p:nvPr/>
        </p:nvSpPr>
        <p:spPr>
          <a:xfrm>
            <a:off x="4196511" y="490793"/>
            <a:ext cx="4787704" cy="60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 – ABORDAJE ITS</a:t>
            </a:r>
            <a:endParaRPr lang="es-MX" sz="2400" b="1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8EDFA53-748B-4759-8214-3540773AF919}"/>
              </a:ext>
            </a:extLst>
          </p:cNvPr>
          <p:cNvGraphicFramePr>
            <a:graphicFrameLocks/>
          </p:cNvGraphicFramePr>
          <p:nvPr/>
        </p:nvGraphicFramePr>
        <p:xfrm>
          <a:off x="3640837" y="1468969"/>
          <a:ext cx="5816639" cy="437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A8709F5-951E-4D2B-9FDD-CA20E7294BFB}"/>
              </a:ext>
            </a:extLst>
          </p:cNvPr>
          <p:cNvSpPr txBox="1"/>
          <p:nvPr/>
        </p:nvSpPr>
        <p:spPr>
          <a:xfrm>
            <a:off x="2543557" y="5957170"/>
            <a:ext cx="384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BD COESIDA . E</a:t>
            </a:r>
            <a:r>
              <a:rPr lang="es-MX" sz="1200" dirty="0"/>
              <a:t>nero a septiembre 2019.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769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CF0948-8A32-45A1-BEFF-E75248DC955A}"/>
              </a:ext>
            </a:extLst>
          </p:cNvPr>
          <p:cNvSpPr txBox="1"/>
          <p:nvPr/>
        </p:nvSpPr>
        <p:spPr>
          <a:xfrm>
            <a:off x="3640837" y="290741"/>
            <a:ext cx="618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PEP</a:t>
            </a:r>
            <a:endParaRPr lang="es-MX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54CFBE6-F087-4082-B107-9FEB4B2C1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935121"/>
              </p:ext>
            </p:extLst>
          </p:nvPr>
        </p:nvGraphicFramePr>
        <p:xfrm>
          <a:off x="2255520" y="813960"/>
          <a:ext cx="8216235" cy="503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1">
            <a:extLst>
              <a:ext uri="{FF2B5EF4-FFF2-40B4-BE49-F238E27FC236}">
                <a16:creationId xmlns:a16="http://schemas.microsoft.com/office/drawing/2014/main" id="{6C61CC6A-AE60-46B8-BBCF-FD720F5FFE2A}"/>
              </a:ext>
            </a:extLst>
          </p:cNvPr>
          <p:cNvSpPr txBox="1"/>
          <p:nvPr/>
        </p:nvSpPr>
        <p:spPr>
          <a:xfrm>
            <a:off x="7559041" y="5256493"/>
            <a:ext cx="2271579" cy="8073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r>
              <a:rPr lang="es-MX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SEROCONVERSIÓN</a:t>
            </a:r>
          </a:p>
        </p:txBody>
      </p:sp>
    </p:spTree>
    <p:extLst>
      <p:ext uri="{BB962C8B-B14F-4D97-AF65-F5344CB8AC3E}">
        <p14:creationId xmlns:p14="http://schemas.microsoft.com/office/powerpoint/2010/main" val="3255763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CF0948-8A32-45A1-BEFF-E75248DC955A}"/>
              </a:ext>
            </a:extLst>
          </p:cNvPr>
          <p:cNvSpPr txBox="1"/>
          <p:nvPr/>
        </p:nvSpPr>
        <p:spPr>
          <a:xfrm>
            <a:off x="3640837" y="290741"/>
            <a:ext cx="618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CAPACITACIÓN</a:t>
            </a:r>
            <a:endParaRPr lang="es-MX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4336863-A749-4B96-B494-CA6783840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751599"/>
              </p:ext>
            </p:extLst>
          </p:nvPr>
        </p:nvGraphicFramePr>
        <p:xfrm>
          <a:off x="1720245" y="1524969"/>
          <a:ext cx="8661152" cy="333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4180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 Imagen" descr="ameca.jpg">
            <a:extLst>
              <a:ext uri="{FF2B5EF4-FFF2-40B4-BE49-F238E27FC236}">
                <a16:creationId xmlns:a16="http://schemas.microsoft.com/office/drawing/2014/main" id="{C4BDC87C-6143-419D-9B70-089E005329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854802" y="3830936"/>
            <a:ext cx="2634649" cy="221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2 Imagen" descr="Tototlan.jpg">
            <a:extLst>
              <a:ext uri="{FF2B5EF4-FFF2-40B4-BE49-F238E27FC236}">
                <a16:creationId xmlns:a16="http://schemas.microsoft.com/office/drawing/2014/main" id="{DE41B275-0BBB-4467-B6A2-DE5B3BBFF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53949" y="2603232"/>
            <a:ext cx="2929657" cy="221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CF0948-8A32-45A1-BEFF-E75248DC955A}"/>
              </a:ext>
            </a:extLst>
          </p:cNvPr>
          <p:cNvSpPr txBox="1"/>
          <p:nvPr/>
        </p:nvSpPr>
        <p:spPr>
          <a:xfrm>
            <a:off x="3792549" y="235405"/>
            <a:ext cx="465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COMUSIDAS</a:t>
            </a:r>
            <a:endParaRPr lang="es-MX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D84282-7340-4217-A745-046802AD7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402057"/>
              </p:ext>
            </p:extLst>
          </p:nvPr>
        </p:nvGraphicFramePr>
        <p:xfrm>
          <a:off x="2497541" y="1374633"/>
          <a:ext cx="7196919" cy="456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3 Imagen" descr="Tomatlan 2.jpg">
            <a:extLst>
              <a:ext uri="{FF2B5EF4-FFF2-40B4-BE49-F238E27FC236}">
                <a16:creationId xmlns:a16="http://schemas.microsoft.com/office/drawing/2014/main" id="{DE0A67E9-F69B-4352-9730-007E7C4D7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2151797" y="996133"/>
            <a:ext cx="2502152" cy="190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2 Imagen" descr="Ahualulco 2.jpg">
            <a:extLst>
              <a:ext uri="{FF2B5EF4-FFF2-40B4-BE49-F238E27FC236}">
                <a16:creationId xmlns:a16="http://schemas.microsoft.com/office/drawing/2014/main" id="{B84FDA0C-C184-42F1-B9D1-3B9C88030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8523377" y="3871626"/>
            <a:ext cx="1661774" cy="221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3 Imagen" descr="Tequila.jpg">
            <a:extLst>
              <a:ext uri="{FF2B5EF4-FFF2-40B4-BE49-F238E27FC236}">
                <a16:creationId xmlns:a16="http://schemas.microsoft.com/office/drawing/2014/main" id="{838BFDAB-AC4A-4AC5-8DAF-7E3F9C2DA3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7819539" y="768211"/>
            <a:ext cx="2365612" cy="177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56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398827"/>
            <a:ext cx="3512155" cy="15193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D4132D-D4E0-46AD-BFC9-7017826C4850}"/>
              </a:ext>
            </a:extLst>
          </p:cNvPr>
          <p:cNvSpPr txBox="1"/>
          <p:nvPr/>
        </p:nvSpPr>
        <p:spPr>
          <a:xfrm>
            <a:off x="3640837" y="290740"/>
            <a:ext cx="6189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CASOS SIDA JALISCO </a:t>
            </a:r>
          </a:p>
          <a:p>
            <a:pPr algn="ctr"/>
            <a:r>
              <a:rPr lang="es-MX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DIRECCIÓN GENERAL EPIDEMIOLOGÍA</a:t>
            </a:r>
            <a:endParaRPr lang="es-MX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086E493-026F-4AAD-8EBC-602275470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133596"/>
              </p:ext>
            </p:extLst>
          </p:nvPr>
        </p:nvGraphicFramePr>
        <p:xfrm>
          <a:off x="1524000" y="1091484"/>
          <a:ext cx="9144000" cy="440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1B6A33-29CC-4913-83E1-D1DC3F564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56298"/>
              </p:ext>
            </p:extLst>
          </p:nvPr>
        </p:nvGraphicFramePr>
        <p:xfrm>
          <a:off x="2461065" y="5719398"/>
          <a:ext cx="5542670" cy="48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2670">
                  <a:extLst>
                    <a:ext uri="{9D8B030D-6E8A-4147-A177-3AD203B41FA5}">
                      <a16:colId xmlns:a16="http://schemas.microsoft.com/office/drawing/2014/main" val="179606601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 dirty="0">
                          <a:effectLst/>
                          <a:latin typeface="+mj-lt"/>
                        </a:rPr>
                        <a:t>Fuente.- Registro Nacional de casos de VIH/SIDA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74552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u="none" strike="noStrike" dirty="0">
                          <a:effectLst/>
                          <a:latin typeface="+mj-lt"/>
                        </a:rPr>
                        <a:t>Los casos corresponden a los incidentes y reportados de 1983 a septiembre del 2019.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59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206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Maricela\Documents\mi pictures\2019\IMG_20190910_12034759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" t="-7266" r="940" b="7266"/>
          <a:stretch/>
        </p:blipFill>
        <p:spPr bwMode="auto">
          <a:xfrm>
            <a:off x="2544156" y="4025048"/>
            <a:ext cx="2296110" cy="178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:\Users\Maricela\Documents\mi pictures\2019\IMG_20190723_103650845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00" y="1443477"/>
            <a:ext cx="2010251" cy="15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:\Users\Maricela\Desktop\Nueva carpeta\camara\IMG_20190709_1230125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77" y="4403335"/>
            <a:ext cx="1871144" cy="140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Maricela\Documents\mi pictures\2019\IMG_20190910_1142439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129">
            <a:off x="8292840" y="1197286"/>
            <a:ext cx="2041684" cy="153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Maricela\Documents\mi pictures\2019\WAS 2019\IMG_20191015_1326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52" y="3840808"/>
            <a:ext cx="1991201" cy="14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7"/>
          <a:stretch>
            <a:fillRect/>
          </a:stretch>
        </p:blipFill>
        <p:spPr>
          <a:xfrm>
            <a:off x="1918571" y="951196"/>
            <a:ext cx="2302350" cy="12397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63605" y="2190917"/>
            <a:ext cx="402950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350" dirty="0"/>
              <a:t>Fortalecimiento de la institucionalidad y capacidad de gestión de la </a:t>
            </a:r>
            <a:r>
              <a:rPr lang="es-MX" sz="1350" b="1" i="1" dirty="0"/>
              <a:t>Mesa SEIS "Prevenir con Educación para el Desarrollo" </a:t>
            </a:r>
            <a:r>
              <a:rPr lang="es-MX" sz="1350" dirty="0"/>
              <a:t>como mecanismo articulador especializado en materia de</a:t>
            </a:r>
            <a:r>
              <a:rPr lang="es-MX" sz="1350" dirty="0">
                <a:solidFill>
                  <a:srgbClr val="C00000"/>
                </a:solidFill>
              </a:rPr>
              <a:t> </a:t>
            </a:r>
            <a:r>
              <a:rPr lang="es-MX" sz="1350" b="1" dirty="0">
                <a:solidFill>
                  <a:srgbClr val="C00000"/>
                </a:solidFill>
              </a:rPr>
              <a:t>Educación Integral de la Sexualidad (EIS)</a:t>
            </a:r>
            <a:r>
              <a:rPr lang="es-MX" sz="1350" b="1" dirty="0"/>
              <a:t>, </a:t>
            </a:r>
            <a:r>
              <a:rPr lang="es-MX" sz="1350" dirty="0"/>
              <a:t>Servicios de </a:t>
            </a:r>
            <a:r>
              <a:rPr lang="es-MX" sz="1350" b="1" dirty="0">
                <a:solidFill>
                  <a:srgbClr val="C00000"/>
                </a:solidFill>
              </a:rPr>
              <a:t>Salud Sexual </a:t>
            </a:r>
            <a:r>
              <a:rPr lang="es-MX" sz="1350" dirty="0"/>
              <a:t>y Reproductiva para Adolescentes y Jóvenes, para dar seguimiento en Jalisco a la Agenda 2030 en la materia durante este sexenio (2019-2014) que promueva un </a:t>
            </a:r>
            <a:r>
              <a:rPr lang="es-MX" sz="1350" b="1" dirty="0">
                <a:solidFill>
                  <a:srgbClr val="C00000"/>
                </a:solidFill>
              </a:rPr>
              <a:t>e</a:t>
            </a:r>
            <a:r>
              <a:rPr lang="es-MX" sz="13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nfoque positivo de la Sexualidad Humana</a:t>
            </a:r>
            <a:r>
              <a:rPr lang="es-MX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350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1965189">
            <a:off x="4303752" y="1513020"/>
            <a:ext cx="252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Sexuales y Reproductivos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990656">
            <a:off x="8157215" y="3071785"/>
            <a:ext cx="20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Perspectivas de género, interculturalidad e intergeneracional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 rot="18652086">
            <a:off x="1575622" y="4422937"/>
            <a:ext cx="1420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22910" algn="l"/>
                <a:tab pos="945356" algn="l"/>
                <a:tab pos="1283018" algn="l"/>
              </a:tabLst>
            </a:pPr>
            <a:r>
              <a:rPr lang="es-MX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Gobernanza y participación ciudadana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 rot="20926474">
            <a:off x="7757640" y="979645"/>
            <a:ext cx="2358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Armonización legislativa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011402" y="5353599"/>
            <a:ext cx="195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Vinculación, articulación y trabajo intersectorial 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 rot="1699471">
            <a:off x="4806423" y="4684451"/>
            <a:ext cx="1521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Actualización y </a:t>
            </a:r>
          </a:p>
          <a:p>
            <a:r>
              <a:rPr lang="es-MX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capacitación continua 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898309" y="3115573"/>
            <a:ext cx="260425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485" indent="-65485">
              <a:buFontTx/>
              <a:buChar char="-"/>
            </a:pPr>
            <a:r>
              <a:rPr lang="es-ES" sz="1350" b="1" dirty="0"/>
              <a:t> 4 Secretarias de Estado,</a:t>
            </a:r>
          </a:p>
          <a:p>
            <a:pPr marL="65485" indent="-65485">
              <a:buFontTx/>
              <a:buChar char="-"/>
            </a:pPr>
            <a:r>
              <a:rPr lang="es-ES" sz="1350" b="1" dirty="0"/>
              <a:t> Universidad De Guadalajara</a:t>
            </a:r>
          </a:p>
          <a:p>
            <a:pPr marL="65485" indent="-65485">
              <a:buFontTx/>
              <a:buChar char="-"/>
            </a:pPr>
            <a:r>
              <a:rPr lang="es-ES" sz="1350" b="1" dirty="0"/>
              <a:t> 5 Organismos Estatales</a:t>
            </a:r>
          </a:p>
          <a:p>
            <a:pPr marL="65485" indent="-65485">
              <a:buFontTx/>
              <a:buChar char="-"/>
            </a:pPr>
            <a:r>
              <a:rPr lang="es-ES" sz="1350" b="1" dirty="0"/>
              <a:t> 2 Instancias Municipales</a:t>
            </a:r>
          </a:p>
          <a:p>
            <a:pPr marL="65485" indent="-65485"/>
            <a:r>
              <a:rPr lang="es-ES" sz="1350" b="1" dirty="0"/>
              <a:t>- 12 OSC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028265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CF0948-8A32-45A1-BEFF-E75248DC955A}"/>
              </a:ext>
            </a:extLst>
          </p:cNvPr>
          <p:cNvSpPr txBox="1"/>
          <p:nvPr/>
        </p:nvSpPr>
        <p:spPr>
          <a:xfrm>
            <a:off x="3484795" y="121574"/>
            <a:ext cx="618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REDES SOCIALES</a:t>
            </a:r>
            <a:endParaRPr lang="es-MX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43B57AC-CE1F-4891-8D8C-442C06802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050743"/>
              </p:ext>
            </p:extLst>
          </p:nvPr>
        </p:nvGraphicFramePr>
        <p:xfrm>
          <a:off x="1515622" y="1664410"/>
          <a:ext cx="2570155" cy="242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E314540-0B4A-4272-9C31-8E6E8875DC7A}"/>
              </a:ext>
            </a:extLst>
          </p:cNvPr>
          <p:cNvSpPr txBox="1"/>
          <p:nvPr/>
        </p:nvSpPr>
        <p:spPr>
          <a:xfrm>
            <a:off x="3156038" y="1201200"/>
            <a:ext cx="185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B32BCEF-5165-466F-B80A-E1ADFA9BB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34205"/>
              </p:ext>
            </p:extLst>
          </p:nvPr>
        </p:nvGraphicFramePr>
        <p:xfrm>
          <a:off x="3749501" y="1809516"/>
          <a:ext cx="2441273" cy="218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A972170-EA2E-4424-A7CE-7400C38DF386}"/>
              </a:ext>
            </a:extLst>
          </p:cNvPr>
          <p:cNvSpPr txBox="1"/>
          <p:nvPr/>
        </p:nvSpPr>
        <p:spPr>
          <a:xfrm>
            <a:off x="2026142" y="4139374"/>
            <a:ext cx="346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Durante 2019 se han brindado </a:t>
            </a:r>
            <a:r>
              <a:rPr lang="es-MX" sz="1200" b="1" dirty="0"/>
              <a:t>421</a:t>
            </a:r>
            <a:r>
              <a:rPr lang="es-MX" sz="1200" dirty="0"/>
              <a:t> orientaciones, de las cuales el </a:t>
            </a:r>
            <a:r>
              <a:rPr lang="es-MX" sz="1200" b="1" dirty="0"/>
              <a:t>81% </a:t>
            </a:r>
            <a:r>
              <a:rPr lang="es-MX" sz="1200" dirty="0"/>
              <a:t>han sido a </a:t>
            </a:r>
            <a:r>
              <a:rPr lang="es-MX" sz="1200" b="1" dirty="0"/>
              <a:t>hombres</a:t>
            </a:r>
            <a:r>
              <a:rPr lang="es-MX" sz="1200" dirty="0"/>
              <a:t>, los temas de principal interés son: pruebas VIH, </a:t>
            </a:r>
            <a:r>
              <a:rPr lang="es-MX" sz="1200" dirty="0" err="1"/>
              <a:t>Profilixis</a:t>
            </a:r>
            <a:r>
              <a:rPr lang="es-MX" sz="1200" dirty="0"/>
              <a:t>, </a:t>
            </a:r>
            <a:r>
              <a:rPr lang="es-MX" sz="1200" dirty="0" err="1"/>
              <a:t>PrEP</a:t>
            </a:r>
            <a:r>
              <a:rPr lang="es-MX" sz="1200" dirty="0"/>
              <a:t>, ITS, Vinculación OSC </a:t>
            </a:r>
            <a:r>
              <a:rPr lang="es-MX" sz="1200" dirty="0" err="1"/>
              <a:t>etc</a:t>
            </a:r>
            <a:r>
              <a:rPr lang="es-MX" sz="1200" dirty="0"/>
              <a:t> etc.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9D0BCA-B1F8-442F-AD99-91BF6647C0B2}"/>
              </a:ext>
            </a:extLst>
          </p:cNvPr>
          <p:cNvSpPr txBox="1"/>
          <p:nvPr/>
        </p:nvSpPr>
        <p:spPr>
          <a:xfrm>
            <a:off x="8034227" y="1030530"/>
            <a:ext cx="141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3F114D-8027-4F2C-A553-DB90CE9D2EE0}"/>
              </a:ext>
            </a:extLst>
          </p:cNvPr>
          <p:cNvSpPr txBox="1"/>
          <p:nvPr/>
        </p:nvSpPr>
        <p:spPr>
          <a:xfrm>
            <a:off x="6960163" y="1656419"/>
            <a:ext cx="34667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+mj-lt"/>
              </a:rPr>
              <a:t>Apertura 2019</a:t>
            </a:r>
          </a:p>
          <a:p>
            <a:r>
              <a:rPr lang="es-MX" sz="1200" b="1" dirty="0">
                <a:latin typeface="+mj-lt"/>
              </a:rPr>
              <a:t>Total de búsquedas 64,183 K</a:t>
            </a:r>
          </a:p>
          <a:p>
            <a:r>
              <a:rPr lang="es-MX" sz="1200" b="1" dirty="0">
                <a:latin typeface="+mj-lt"/>
              </a:rPr>
              <a:t>Total de visitas 48,1K</a:t>
            </a:r>
          </a:p>
          <a:p>
            <a:pPr lvl="1"/>
            <a:r>
              <a:rPr lang="es-MX" sz="1200" dirty="0">
                <a:latin typeface="+mj-lt"/>
              </a:rPr>
              <a:t>Directa 		75%</a:t>
            </a:r>
          </a:p>
          <a:p>
            <a:pPr lvl="1"/>
            <a:r>
              <a:rPr lang="es-MX" sz="1200" dirty="0">
                <a:latin typeface="+mj-lt"/>
              </a:rPr>
              <a:t>Descubrimiento		22%</a:t>
            </a:r>
          </a:p>
          <a:p>
            <a:pPr lvl="1"/>
            <a:r>
              <a:rPr lang="es-MX" sz="1200" dirty="0">
                <a:latin typeface="+mj-lt"/>
              </a:rPr>
              <a:t>Por búsqueda relacionada 	3%</a:t>
            </a:r>
          </a:p>
          <a:p>
            <a:r>
              <a:rPr lang="es-MX" sz="1200" b="1" dirty="0">
                <a:latin typeface="+mj-lt"/>
              </a:rPr>
              <a:t>Total de acciones</a:t>
            </a:r>
          </a:p>
          <a:p>
            <a:r>
              <a:rPr lang="es-MX" sz="1200" b="1" dirty="0">
                <a:latin typeface="+mj-lt"/>
              </a:rPr>
              <a:t>	</a:t>
            </a:r>
            <a:r>
              <a:rPr lang="es-MX" sz="1200" dirty="0">
                <a:latin typeface="+mj-lt"/>
              </a:rPr>
              <a:t>Búsqueda sitio web	131</a:t>
            </a:r>
          </a:p>
          <a:p>
            <a:r>
              <a:rPr lang="es-MX" sz="1200" dirty="0">
                <a:latin typeface="+mj-lt"/>
              </a:rPr>
              <a:t>	Google </a:t>
            </a:r>
            <a:r>
              <a:rPr lang="es-MX" sz="1200" dirty="0" err="1">
                <a:latin typeface="+mj-lt"/>
              </a:rPr>
              <a:t>maps</a:t>
            </a:r>
            <a:r>
              <a:rPr lang="es-MX" sz="1200" dirty="0">
                <a:latin typeface="+mj-lt"/>
              </a:rPr>
              <a:t>	696</a:t>
            </a:r>
          </a:p>
          <a:p>
            <a:r>
              <a:rPr lang="es-MX" sz="1200" dirty="0">
                <a:latin typeface="+mj-lt"/>
              </a:rPr>
              <a:t>	Llamadas desde Google	496</a:t>
            </a:r>
          </a:p>
          <a:p>
            <a:endParaRPr lang="es-MX" sz="1200" dirty="0">
              <a:latin typeface="+mj-lt"/>
            </a:endParaRPr>
          </a:p>
          <a:p>
            <a:r>
              <a:rPr lang="es-MX" sz="1200" b="1" dirty="0"/>
              <a:t>Calificación 4.9</a:t>
            </a:r>
            <a:endParaRPr lang="es-MX" sz="1200" dirty="0"/>
          </a:p>
          <a:p>
            <a:endParaRPr lang="es-MX" sz="1200" dirty="0"/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36ECD43C-7148-47CD-8C78-C236A2E16D40}"/>
              </a:ext>
            </a:extLst>
          </p:cNvPr>
          <p:cNvSpPr/>
          <p:nvPr/>
        </p:nvSpPr>
        <p:spPr>
          <a:xfrm>
            <a:off x="8162031" y="3672548"/>
            <a:ext cx="255330" cy="20975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24063697-6757-4415-9212-67F43E43A631}"/>
              </a:ext>
            </a:extLst>
          </p:cNvPr>
          <p:cNvSpPr/>
          <p:nvPr/>
        </p:nvSpPr>
        <p:spPr>
          <a:xfrm>
            <a:off x="8471515" y="3666143"/>
            <a:ext cx="211016" cy="20975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E53DE210-1C07-45A0-8E0E-76852EEF8DB8}"/>
              </a:ext>
            </a:extLst>
          </p:cNvPr>
          <p:cNvSpPr/>
          <p:nvPr/>
        </p:nvSpPr>
        <p:spPr>
          <a:xfrm>
            <a:off x="8746896" y="3672547"/>
            <a:ext cx="211016" cy="20975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4690D506-9290-4285-A18B-2F1D6E2304E4}"/>
              </a:ext>
            </a:extLst>
          </p:cNvPr>
          <p:cNvSpPr/>
          <p:nvPr/>
        </p:nvSpPr>
        <p:spPr>
          <a:xfrm>
            <a:off x="9022236" y="3666142"/>
            <a:ext cx="211016" cy="20975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116EBCC-65D1-4459-9183-A1C952129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65633"/>
              </p:ext>
            </p:extLst>
          </p:nvPr>
        </p:nvGraphicFramePr>
        <p:xfrm>
          <a:off x="7554759" y="4336563"/>
          <a:ext cx="3330761" cy="206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AAE7474F-9A6C-41E7-9F81-ECEDF77BF78A}"/>
              </a:ext>
            </a:extLst>
          </p:cNvPr>
          <p:cNvSpPr txBox="1"/>
          <p:nvPr/>
        </p:nvSpPr>
        <p:spPr>
          <a:xfrm>
            <a:off x="7093263" y="4250896"/>
            <a:ext cx="141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A0A4FF73-19BC-45DA-B8DD-45FD81E5D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53971"/>
              </p:ext>
            </p:extLst>
          </p:nvPr>
        </p:nvGraphicFramePr>
        <p:xfrm>
          <a:off x="5457358" y="4603748"/>
          <a:ext cx="3466740" cy="173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C59F4CA4-20FC-41F2-AB9F-6D2256F5EDEA}"/>
              </a:ext>
            </a:extLst>
          </p:cNvPr>
          <p:cNvSpPr txBox="1"/>
          <p:nvPr/>
        </p:nvSpPr>
        <p:spPr>
          <a:xfrm>
            <a:off x="2988528" y="3693407"/>
            <a:ext cx="173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/>
              <a:t>Seguidores</a:t>
            </a:r>
            <a:endParaRPr lang="es-MX" sz="2000" b="1" i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63C186E-9536-4779-84B9-668FC75AAAD6}"/>
              </a:ext>
            </a:extLst>
          </p:cNvPr>
          <p:cNvSpPr txBox="1"/>
          <p:nvPr/>
        </p:nvSpPr>
        <p:spPr>
          <a:xfrm>
            <a:off x="7554759" y="6238298"/>
            <a:ext cx="1743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/>
              <a:t>Seguidores</a:t>
            </a:r>
            <a:endParaRPr lang="es-MX" sz="2000" b="1" i="1" dirty="0"/>
          </a:p>
        </p:txBody>
      </p:sp>
    </p:spTree>
    <p:extLst>
      <p:ext uri="{BB962C8B-B14F-4D97-AF65-F5344CB8AC3E}">
        <p14:creationId xmlns:p14="http://schemas.microsoft.com/office/powerpoint/2010/main" val="2064431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1D51D1E-8E17-B24D-B7B7-D066D52A5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86" t="24826" r="29914" b="41265"/>
          <a:stretch/>
        </p:blipFill>
        <p:spPr>
          <a:xfrm>
            <a:off x="2642681" y="2654528"/>
            <a:ext cx="6459166" cy="346345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80034" y="249592"/>
            <a:ext cx="8020680" cy="122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Por su atención …</a:t>
            </a:r>
          </a:p>
          <a:p>
            <a:pPr>
              <a:defRPr/>
            </a:pPr>
            <a:r>
              <a:rPr lang="es-MX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Muchas gracias!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1C0A49-2F00-449A-B9C6-119152000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2" t="32008" r="35692" b="15125"/>
          <a:stretch/>
        </p:blipFill>
        <p:spPr>
          <a:xfrm>
            <a:off x="2199250" y="1475643"/>
            <a:ext cx="7612716" cy="49673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EFA4D5-C0A8-45EA-81A0-557F6180C7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84" t="41859" r="38616" b="41449"/>
          <a:stretch/>
        </p:blipFill>
        <p:spPr>
          <a:xfrm>
            <a:off x="3860584" y="3510540"/>
            <a:ext cx="2011680" cy="8581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E051BC-C09F-4E57-8E83-9A405C73A5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55" t="40765" r="29361" b="40080"/>
          <a:stretch/>
        </p:blipFill>
        <p:spPr>
          <a:xfrm>
            <a:off x="3506796" y="2806505"/>
            <a:ext cx="2365468" cy="703385"/>
          </a:xfrm>
          <a:prstGeom prst="rect">
            <a:avLst/>
          </a:prstGeom>
        </p:spPr>
      </p:pic>
      <p:pic>
        <p:nvPicPr>
          <p:cNvPr id="2050" name="Picture 2" descr="Resultado de imagen para fireso jalisco">
            <a:extLst>
              <a:ext uri="{FF2B5EF4-FFF2-40B4-BE49-F238E27FC236}">
                <a16:creationId xmlns:a16="http://schemas.microsoft.com/office/drawing/2014/main" id="{8120C0C6-2A3E-46C2-81A0-FF03A56E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90" y="2923920"/>
            <a:ext cx="1482125" cy="1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secretaria de salud jalisco">
            <a:extLst>
              <a:ext uri="{FF2B5EF4-FFF2-40B4-BE49-F238E27FC236}">
                <a16:creationId xmlns:a16="http://schemas.microsoft.com/office/drawing/2014/main" id="{28D96680-D3B5-4C36-8482-09149B0E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10" y="2923921"/>
            <a:ext cx="2798034" cy="14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censida">
            <a:extLst>
              <a:ext uri="{FF2B5EF4-FFF2-40B4-BE49-F238E27FC236}">
                <a16:creationId xmlns:a16="http://schemas.microsoft.com/office/drawing/2014/main" id="{4805706B-1B80-4AF2-A035-9FDEE8EC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70" y="1482025"/>
            <a:ext cx="1165680" cy="11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capasits puerto vallarta">
            <a:extLst>
              <a:ext uri="{FF2B5EF4-FFF2-40B4-BE49-F238E27FC236}">
                <a16:creationId xmlns:a16="http://schemas.microsoft.com/office/drawing/2014/main" id="{2AB2D17F-797A-4CB6-9479-3D542B53F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8" b="28416"/>
          <a:stretch/>
        </p:blipFill>
        <p:spPr bwMode="auto">
          <a:xfrm>
            <a:off x="2053934" y="5564423"/>
            <a:ext cx="1806651" cy="85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coesida">
            <a:extLst>
              <a:ext uri="{FF2B5EF4-FFF2-40B4-BE49-F238E27FC236}">
                <a16:creationId xmlns:a16="http://schemas.microsoft.com/office/drawing/2014/main" id="{C6BBD167-B838-4E76-B037-5AC144A7A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2" b="32157"/>
          <a:stretch/>
        </p:blipFill>
        <p:spPr bwMode="auto">
          <a:xfrm>
            <a:off x="8030285" y="733637"/>
            <a:ext cx="2143125" cy="70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6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0B57041-8CB9-F04D-BA67-8AE87D3B34C2}"/>
              </a:ext>
            </a:extLst>
          </p:cNvPr>
          <p:cNvSpPr/>
          <p:nvPr/>
        </p:nvSpPr>
        <p:spPr>
          <a:xfrm>
            <a:off x="2990192" y="3708855"/>
            <a:ext cx="1333796" cy="492443"/>
          </a:xfrm>
          <a:prstGeom prst="rect">
            <a:avLst/>
          </a:prstGeom>
          <a:noFill/>
          <a:ln w="28575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s-MX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22" name="Gráfica de columnas 2D">
            <a:extLst>
              <a:ext uri="{FF2B5EF4-FFF2-40B4-BE49-F238E27FC236}">
                <a16:creationId xmlns:a16="http://schemas.microsoft.com/office/drawing/2014/main" id="{E736D687-56D2-4C3C-9332-12D5C0766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078192"/>
              </p:ext>
            </p:extLst>
          </p:nvPr>
        </p:nvGraphicFramePr>
        <p:xfrm>
          <a:off x="6360873" y="2088065"/>
          <a:ext cx="3778998" cy="358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a de columnas 2D">
            <a:extLst>
              <a:ext uri="{FF2B5EF4-FFF2-40B4-BE49-F238E27FC236}">
                <a16:creationId xmlns:a16="http://schemas.microsoft.com/office/drawing/2014/main" id="{8581BAB6-1E3E-4F3C-8DC0-DD6419B20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376104"/>
              </p:ext>
            </p:extLst>
          </p:nvPr>
        </p:nvGraphicFramePr>
        <p:xfrm>
          <a:off x="6982549" y="2092803"/>
          <a:ext cx="3672102" cy="358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a de columnas 2D">
            <a:extLst>
              <a:ext uri="{FF2B5EF4-FFF2-40B4-BE49-F238E27FC236}">
                <a16:creationId xmlns:a16="http://schemas.microsoft.com/office/drawing/2014/main" id="{944BFE46-AA62-4417-AEF5-A18CECDEC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833554"/>
              </p:ext>
            </p:extLst>
          </p:nvPr>
        </p:nvGraphicFramePr>
        <p:xfrm>
          <a:off x="1958962" y="2089173"/>
          <a:ext cx="3672102" cy="358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a de columnas 2D">
            <a:extLst>
              <a:ext uri="{FF2B5EF4-FFF2-40B4-BE49-F238E27FC236}">
                <a16:creationId xmlns:a16="http://schemas.microsoft.com/office/drawing/2014/main" id="{910B9B38-B67C-49AA-9733-0202E75C8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19713"/>
              </p:ext>
            </p:extLst>
          </p:nvPr>
        </p:nvGraphicFramePr>
        <p:xfrm>
          <a:off x="4398082" y="2089173"/>
          <a:ext cx="3778998" cy="358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áfica de columnas 2D">
            <a:extLst>
              <a:ext uri="{FF2B5EF4-FFF2-40B4-BE49-F238E27FC236}">
                <a16:creationId xmlns:a16="http://schemas.microsoft.com/office/drawing/2014/main" id="{550344CD-633B-4C76-88A9-76BCF18B8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873011"/>
              </p:ext>
            </p:extLst>
          </p:nvPr>
        </p:nvGraphicFramePr>
        <p:xfrm>
          <a:off x="3813067" y="2083278"/>
          <a:ext cx="3778998" cy="358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398827"/>
            <a:ext cx="3512155" cy="15193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D4132D-D4E0-46AD-BFC9-7017826C4850}"/>
              </a:ext>
            </a:extLst>
          </p:cNvPr>
          <p:cNvSpPr txBox="1"/>
          <p:nvPr/>
        </p:nvSpPr>
        <p:spPr>
          <a:xfrm>
            <a:off x="4497264" y="314194"/>
            <a:ext cx="5052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CASCADA DE ATENCIÓN DE PERSONAS QUE VIVEN CON VIH</a:t>
            </a:r>
            <a:endParaRPr lang="es-MX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Casos estimados 2020: 7780">
            <a:extLst>
              <a:ext uri="{FF2B5EF4-FFF2-40B4-BE49-F238E27FC236}">
                <a16:creationId xmlns:a16="http://schemas.microsoft.com/office/drawing/2014/main" id="{CE255E70-667A-4956-A638-352987BE371E}"/>
              </a:ext>
            </a:extLst>
          </p:cNvPr>
          <p:cNvSpPr txBox="1"/>
          <p:nvPr/>
        </p:nvSpPr>
        <p:spPr>
          <a:xfrm>
            <a:off x="6970837" y="1525656"/>
            <a:ext cx="323165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sz="1800" dirty="0" err="1"/>
              <a:t>Casos</a:t>
            </a:r>
            <a:r>
              <a:rPr sz="1800" dirty="0"/>
              <a:t> </a:t>
            </a:r>
            <a:r>
              <a:rPr sz="1800" dirty="0" err="1"/>
              <a:t>estimados</a:t>
            </a:r>
            <a:r>
              <a:rPr sz="1800" dirty="0"/>
              <a:t> 2020: 7780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AB56BB0D-0A37-5143-874C-840E60CCAAB0}"/>
              </a:ext>
            </a:extLst>
          </p:cNvPr>
          <p:cNvSpPr txBox="1"/>
          <p:nvPr/>
        </p:nvSpPr>
        <p:spPr>
          <a:xfrm>
            <a:off x="3775302" y="5644950"/>
            <a:ext cx="605121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US" sz="1000" b="0" dirty="0" err="1"/>
              <a:t>Avance</a:t>
            </a:r>
            <a:r>
              <a:rPr lang="en-US" sz="1000" b="0" dirty="0"/>
              <a:t> en los </a:t>
            </a:r>
            <a:r>
              <a:rPr lang="en-US" sz="1000" b="0" dirty="0" err="1"/>
              <a:t>pilares</a:t>
            </a:r>
            <a:r>
              <a:rPr lang="en-US" sz="1000" b="0" dirty="0"/>
              <a:t> de </a:t>
            </a:r>
            <a:r>
              <a:rPr lang="en-US" sz="1000" b="0" dirty="0" err="1"/>
              <a:t>atención</a:t>
            </a:r>
            <a:r>
              <a:rPr lang="en-US" sz="1000" b="0" dirty="0"/>
              <a:t> a personas </a:t>
            </a:r>
            <a:r>
              <a:rPr lang="en-US" sz="1000" b="0" dirty="0" err="1"/>
              <a:t>que</a:t>
            </a:r>
            <a:r>
              <a:rPr lang="en-US" sz="1000" b="0" dirty="0"/>
              <a:t> </a:t>
            </a:r>
            <a:r>
              <a:rPr lang="en-US" sz="1000" b="0" dirty="0" err="1"/>
              <a:t>viven</a:t>
            </a:r>
            <a:r>
              <a:rPr lang="en-US" sz="1000" b="0" dirty="0"/>
              <a:t> con VIH con </a:t>
            </a:r>
            <a:r>
              <a:rPr lang="en-US" sz="1000" b="0" dirty="0" err="1"/>
              <a:t>datos</a:t>
            </a:r>
            <a:r>
              <a:rPr lang="en-US" sz="1000" b="0" dirty="0"/>
              <a:t> de la secretaría de </a:t>
            </a:r>
            <a:r>
              <a:rPr lang="en-US" sz="1000" b="0" dirty="0" err="1"/>
              <a:t>Salud</a:t>
            </a:r>
            <a:r>
              <a:rPr lang="en-US" sz="1000" b="0" dirty="0"/>
              <a:t>.</a:t>
            </a:r>
          </a:p>
          <a:p>
            <a:pPr algn="l"/>
            <a:r>
              <a:rPr lang="en-US" sz="1000" b="0" dirty="0" err="1"/>
              <a:t>Fuiente</a:t>
            </a:r>
            <a:r>
              <a:rPr lang="en-US" sz="1000" b="0" dirty="0"/>
              <a:t>: SS/</a:t>
            </a:r>
            <a:r>
              <a:rPr lang="en-US" sz="1000" b="0" dirty="0" err="1"/>
              <a:t>Censida</a:t>
            </a:r>
            <a:r>
              <a:rPr lang="en-US" sz="1000" b="0" dirty="0"/>
              <a:t>/SALVAR. </a:t>
            </a:r>
            <a:r>
              <a:rPr lang="en-US" sz="1000" b="0" dirty="0" err="1"/>
              <a:t>Procesado</a:t>
            </a:r>
            <a:r>
              <a:rPr lang="en-US" sz="1000" b="0" dirty="0"/>
              <a:t> </a:t>
            </a:r>
            <a:r>
              <a:rPr lang="en-US" sz="1000" b="0" dirty="0" err="1"/>
              <a:t>por</a:t>
            </a:r>
            <a:r>
              <a:rPr lang="en-US" sz="1000" b="0" dirty="0"/>
              <a:t> </a:t>
            </a:r>
            <a:r>
              <a:rPr lang="en-US" sz="1000" b="0" dirty="0" err="1"/>
              <a:t>COESIDA</a:t>
            </a:r>
            <a:r>
              <a:rPr lang="en-US" sz="1000" b="0" dirty="0"/>
              <a:t> Jalisco. </a:t>
            </a:r>
            <a:r>
              <a:rPr lang="en-US" sz="1000" b="0" dirty="0" err="1"/>
              <a:t>Estimación</a:t>
            </a:r>
            <a:r>
              <a:rPr lang="en-US" sz="1000" b="0" dirty="0"/>
              <a:t> de </a:t>
            </a:r>
            <a:r>
              <a:rPr lang="en-US" sz="1000" b="0" dirty="0" err="1"/>
              <a:t>casos</a:t>
            </a:r>
            <a:r>
              <a:rPr lang="en-US" sz="1000" b="0" dirty="0"/>
              <a:t> no </a:t>
            </a:r>
            <a:r>
              <a:rPr lang="en-US" sz="1000" b="0" dirty="0" err="1"/>
              <a:t>diagnósticados</a:t>
            </a:r>
            <a:r>
              <a:rPr lang="en-US" sz="1000" b="0" dirty="0"/>
              <a:t> </a:t>
            </a:r>
            <a:r>
              <a:rPr lang="en-US" sz="1000" b="0" dirty="0" err="1"/>
              <a:t>usando</a:t>
            </a:r>
            <a:r>
              <a:rPr lang="en-US" sz="1000" b="0" dirty="0"/>
              <a:t> la </a:t>
            </a:r>
            <a:r>
              <a:rPr lang="en-US" sz="1000" b="0" dirty="0" err="1"/>
              <a:t>herramienta</a:t>
            </a:r>
            <a:r>
              <a:rPr lang="en-US" sz="1000" b="0" dirty="0"/>
              <a:t> ECDC HIV </a:t>
            </a:r>
            <a:r>
              <a:rPr lang="en-US" sz="1000" b="0" dirty="0" err="1"/>
              <a:t>Modelling</a:t>
            </a:r>
            <a:r>
              <a:rPr lang="en-US" sz="1000" b="0" dirty="0"/>
              <a:t> Tool.</a:t>
            </a:r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1C6242D8-C2EC-6343-A31D-3B692523C47E}"/>
              </a:ext>
            </a:extLst>
          </p:cNvPr>
          <p:cNvSpPr txBox="1"/>
          <p:nvPr/>
        </p:nvSpPr>
        <p:spPr>
          <a:xfrm>
            <a:off x="4040063" y="2384588"/>
            <a:ext cx="955786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</a:t>
            </a:r>
            <a:endParaRPr lang="es-MX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7EDF83E1-534A-C14E-984E-DF31A1C27195}"/>
              </a:ext>
            </a:extLst>
          </p:cNvPr>
          <p:cNvSpPr txBox="1"/>
          <p:nvPr/>
        </p:nvSpPr>
        <p:spPr>
          <a:xfrm>
            <a:off x="1587066" y="2107383"/>
            <a:ext cx="8574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100%</a:t>
            </a:r>
            <a:endParaRPr lang="es-MX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7AAE58-8F72-B945-A154-C878838DB5CE}"/>
              </a:ext>
            </a:extLst>
          </p:cNvPr>
          <p:cNvSpPr/>
          <p:nvPr/>
        </p:nvSpPr>
        <p:spPr>
          <a:xfrm>
            <a:off x="5467114" y="3866220"/>
            <a:ext cx="1333796" cy="492443"/>
          </a:xfrm>
          <a:prstGeom prst="rect">
            <a:avLst/>
          </a:prstGeom>
          <a:noFill/>
          <a:ln w="28575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s-MX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8923C24-4F80-CA4F-8B02-37C0F7448DD4}"/>
              </a:ext>
            </a:extLst>
          </p:cNvPr>
          <p:cNvSpPr/>
          <p:nvPr/>
        </p:nvSpPr>
        <p:spPr>
          <a:xfrm>
            <a:off x="8013848" y="3988312"/>
            <a:ext cx="1333796" cy="492443"/>
          </a:xfrm>
          <a:prstGeom prst="rect">
            <a:avLst/>
          </a:prstGeom>
          <a:noFill/>
          <a:ln w="28575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s-MX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FABDFC34-C0BD-6B43-9DF3-FBE5F750DF96}"/>
              </a:ext>
            </a:extLst>
          </p:cNvPr>
          <p:cNvSpPr txBox="1"/>
          <p:nvPr/>
        </p:nvSpPr>
        <p:spPr>
          <a:xfrm>
            <a:off x="6593510" y="2731661"/>
            <a:ext cx="857485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81</a:t>
            </a:r>
            <a:endParaRPr lang="es-MX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86102BE7-FC56-3D4C-9102-D3647B84E7BD}"/>
              </a:ext>
            </a:extLst>
          </p:cNvPr>
          <p:cNvSpPr txBox="1"/>
          <p:nvPr/>
        </p:nvSpPr>
        <p:spPr>
          <a:xfrm>
            <a:off x="9148640" y="2974444"/>
            <a:ext cx="857485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</a:t>
            </a:r>
            <a:endParaRPr lang="es-MX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uadroTexto 9">
            <a:extLst>
              <a:ext uri="{FF2B5EF4-FFF2-40B4-BE49-F238E27FC236}">
                <a16:creationId xmlns:a16="http://schemas.microsoft.com/office/drawing/2014/main" id="{6EC1D906-20CB-0142-8D65-FDFB5B0348D9}"/>
              </a:ext>
            </a:extLst>
          </p:cNvPr>
          <p:cNvSpPr txBox="1"/>
          <p:nvPr/>
        </p:nvSpPr>
        <p:spPr>
          <a:xfrm>
            <a:off x="9606539" y="3280753"/>
            <a:ext cx="8574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US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Metas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UNAIDS 2020</a:t>
            </a:r>
            <a:endParaRPr lang="es-MX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8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398827"/>
            <a:ext cx="3512155" cy="151933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35A8BB6-FFDA-4A87-A7F8-C28C3501A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647903"/>
              </p:ext>
            </p:extLst>
          </p:nvPr>
        </p:nvGraphicFramePr>
        <p:xfrm>
          <a:off x="2426457" y="914401"/>
          <a:ext cx="7648576" cy="51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0D4132D-D4E0-46AD-BFC9-7017826C4850}"/>
              </a:ext>
            </a:extLst>
          </p:cNvPr>
          <p:cNvSpPr txBox="1"/>
          <p:nvPr/>
        </p:nvSpPr>
        <p:spPr>
          <a:xfrm>
            <a:off x="3640837" y="290741"/>
            <a:ext cx="6189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PACIENTES INCORPORADOS 1ERA VEZ ZMG</a:t>
            </a:r>
            <a:endParaRPr lang="es-MX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8478649E-27A8-4E6E-985F-98308F355852}"/>
              </a:ext>
            </a:extLst>
          </p:cNvPr>
          <p:cNvSpPr txBox="1"/>
          <p:nvPr/>
        </p:nvSpPr>
        <p:spPr>
          <a:xfrm>
            <a:off x="2572056" y="6019410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2018. Corte Noviembre 2019** .</a:t>
            </a:r>
          </a:p>
        </p:txBody>
      </p:sp>
    </p:spTree>
    <p:extLst>
      <p:ext uri="{BB962C8B-B14F-4D97-AF65-F5344CB8AC3E}">
        <p14:creationId xmlns:p14="http://schemas.microsoft.com/office/powerpoint/2010/main" val="40707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325575"/>
            <a:ext cx="3681488" cy="1592582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A22DEA0-D618-408A-83BC-0C9AC2C1D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189578"/>
              </p:ext>
            </p:extLst>
          </p:nvPr>
        </p:nvGraphicFramePr>
        <p:xfrm>
          <a:off x="2069911" y="298008"/>
          <a:ext cx="7597184" cy="437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EB0BE1-E5ED-4616-9F39-124BCE37E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94093"/>
              </p:ext>
            </p:extLst>
          </p:nvPr>
        </p:nvGraphicFramePr>
        <p:xfrm>
          <a:off x="5401735" y="4677959"/>
          <a:ext cx="4302085" cy="1907019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860417">
                  <a:extLst>
                    <a:ext uri="{9D8B030D-6E8A-4147-A177-3AD203B41FA5}">
                      <a16:colId xmlns:a16="http://schemas.microsoft.com/office/drawing/2014/main" val="1694340042"/>
                    </a:ext>
                  </a:extLst>
                </a:gridCol>
                <a:gridCol w="860417">
                  <a:extLst>
                    <a:ext uri="{9D8B030D-6E8A-4147-A177-3AD203B41FA5}">
                      <a16:colId xmlns:a16="http://schemas.microsoft.com/office/drawing/2014/main" val="1825687424"/>
                    </a:ext>
                  </a:extLst>
                </a:gridCol>
                <a:gridCol w="860417">
                  <a:extLst>
                    <a:ext uri="{9D8B030D-6E8A-4147-A177-3AD203B41FA5}">
                      <a16:colId xmlns:a16="http://schemas.microsoft.com/office/drawing/2014/main" val="2926860904"/>
                    </a:ext>
                  </a:extLst>
                </a:gridCol>
                <a:gridCol w="860417">
                  <a:extLst>
                    <a:ext uri="{9D8B030D-6E8A-4147-A177-3AD203B41FA5}">
                      <a16:colId xmlns:a16="http://schemas.microsoft.com/office/drawing/2014/main" val="1502431402"/>
                    </a:ext>
                  </a:extLst>
                </a:gridCol>
                <a:gridCol w="860417">
                  <a:extLst>
                    <a:ext uri="{9D8B030D-6E8A-4147-A177-3AD203B41FA5}">
                      <a16:colId xmlns:a16="http://schemas.microsoft.com/office/drawing/2014/main" val="2583344936"/>
                    </a:ext>
                  </a:extLst>
                </a:gridCol>
              </a:tblGrid>
              <a:tr h="2118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3744"/>
                  </a:ext>
                </a:extLst>
              </a:tr>
              <a:tr h="2118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Mujeres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Hombres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Mujeres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Hombres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14885"/>
                  </a:ext>
                </a:extLst>
              </a:tr>
              <a:tr h="2118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15 -19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658422"/>
                  </a:ext>
                </a:extLst>
              </a:tr>
              <a:tr h="2118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20 - 24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137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137469"/>
                  </a:ext>
                </a:extLst>
              </a:tr>
              <a:tr h="2118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25 - 34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401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344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8093240"/>
                  </a:ext>
                </a:extLst>
              </a:tr>
              <a:tr h="2118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35-45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9891592"/>
                  </a:ext>
                </a:extLst>
              </a:tr>
              <a:tr h="2118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46 - 59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1688850"/>
                  </a:ext>
                </a:extLst>
              </a:tr>
              <a:tr h="2118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y mas 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6574266"/>
                  </a:ext>
                </a:extLst>
              </a:tr>
              <a:tr h="2118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s-MX" sz="10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17546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3542D76-07AD-4B88-9B23-255A55824E72}"/>
              </a:ext>
            </a:extLst>
          </p:cNvPr>
          <p:cNvSpPr txBox="1"/>
          <p:nvPr/>
        </p:nvSpPr>
        <p:spPr>
          <a:xfrm>
            <a:off x="3560991" y="435693"/>
            <a:ext cx="6189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CASOS 1era VEZ POR GRUPO EDAD</a:t>
            </a:r>
            <a:endParaRPr lang="es-MX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31D0A0BE-4E15-44EE-9E41-A9491F111BAF}"/>
              </a:ext>
            </a:extLst>
          </p:cNvPr>
          <p:cNvSpPr txBox="1"/>
          <p:nvPr/>
        </p:nvSpPr>
        <p:spPr>
          <a:xfrm>
            <a:off x="2488181" y="5981200"/>
            <a:ext cx="2827618" cy="2813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2018. Corte Noviembre 2019** .</a:t>
            </a:r>
          </a:p>
        </p:txBody>
      </p:sp>
    </p:spTree>
    <p:extLst>
      <p:ext uri="{BB962C8B-B14F-4D97-AF65-F5344CB8AC3E}">
        <p14:creationId xmlns:p14="http://schemas.microsoft.com/office/powerpoint/2010/main" val="305821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20DF6C1-C27F-49DD-9C01-FA02BCC73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075558"/>
              </p:ext>
            </p:extLst>
          </p:nvPr>
        </p:nvGraphicFramePr>
        <p:xfrm>
          <a:off x="2541824" y="1303362"/>
          <a:ext cx="7443788" cy="461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85E5C2F-0113-46EE-B267-CF4F1E307CC4}"/>
              </a:ext>
            </a:extLst>
          </p:cNvPr>
          <p:cNvSpPr txBox="1"/>
          <p:nvPr/>
        </p:nvSpPr>
        <p:spPr>
          <a:xfrm>
            <a:off x="3640837" y="444999"/>
            <a:ext cx="43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PACIENTES INCORPORADOS 2019</a:t>
            </a:r>
            <a:endParaRPr lang="es-MX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Imagen 24">
            <a:extLst>
              <a:ext uri="{FF2B5EF4-FFF2-40B4-BE49-F238E27FC236}">
                <a16:creationId xmlns:a16="http://schemas.microsoft.com/office/drawing/2014/main" id="{AC6100BF-D884-4EAE-B08B-844DEF2CA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/>
          <a:stretch>
            <a:fillRect/>
          </a:stretch>
        </p:blipFill>
        <p:spPr bwMode="auto">
          <a:xfrm>
            <a:off x="7963704" y="284206"/>
            <a:ext cx="2518987" cy="85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040B79C-BB83-4F06-9D3B-D364B9D6DB67}"/>
              </a:ext>
            </a:extLst>
          </p:cNvPr>
          <p:cNvSpPr txBox="1"/>
          <p:nvPr/>
        </p:nvSpPr>
        <p:spPr>
          <a:xfrm>
            <a:off x="2572056" y="6019410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2018. Corte Noviembre 2019** .</a:t>
            </a:r>
          </a:p>
        </p:txBody>
      </p:sp>
    </p:spTree>
    <p:extLst>
      <p:ext uri="{BB962C8B-B14F-4D97-AF65-F5344CB8AC3E}">
        <p14:creationId xmlns:p14="http://schemas.microsoft.com/office/powerpoint/2010/main" val="290380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158222"/>
            <a:ext cx="3841183" cy="166166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630DB4-FCE8-4B7E-93E7-2DDAA3C1779A}"/>
              </a:ext>
            </a:extLst>
          </p:cNvPr>
          <p:cNvSpPr txBox="1"/>
          <p:nvPr/>
        </p:nvSpPr>
        <p:spPr>
          <a:xfrm>
            <a:off x="3640837" y="385955"/>
            <a:ext cx="6189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CASOS 1era VEZ  VS REINCORPORADOS </a:t>
            </a:r>
          </a:p>
          <a:p>
            <a:pPr algn="ctr"/>
            <a:r>
              <a:rPr lang="es-MX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SEGURO POPULAR </a:t>
            </a:r>
            <a:endParaRPr lang="es-MX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A361C99-5D03-4A0C-87CC-F8B555C40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89918"/>
              </p:ext>
            </p:extLst>
          </p:nvPr>
        </p:nvGraphicFramePr>
        <p:xfrm>
          <a:off x="2572056" y="1251781"/>
          <a:ext cx="7899699" cy="410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1">
            <a:extLst>
              <a:ext uri="{FF2B5EF4-FFF2-40B4-BE49-F238E27FC236}">
                <a16:creationId xmlns:a16="http://schemas.microsoft.com/office/drawing/2014/main" id="{7D946D91-AEA6-42C8-AA2F-D43E9DDD4197}"/>
              </a:ext>
            </a:extLst>
          </p:cNvPr>
          <p:cNvSpPr txBox="1"/>
          <p:nvPr/>
        </p:nvSpPr>
        <p:spPr>
          <a:xfrm>
            <a:off x="2572056" y="5834702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2018. Corte Noviembre 2019** .</a:t>
            </a:r>
          </a:p>
        </p:txBody>
      </p:sp>
    </p:spTree>
    <p:extLst>
      <p:ext uri="{BB962C8B-B14F-4D97-AF65-F5344CB8AC3E}">
        <p14:creationId xmlns:p14="http://schemas.microsoft.com/office/powerpoint/2010/main" val="210056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6" y="5256493"/>
            <a:ext cx="3841183" cy="166166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08FC816-1FB5-458D-889F-BF06732E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2849" y="192653"/>
            <a:ext cx="4939057" cy="602326"/>
          </a:xfrm>
        </p:spPr>
        <p:txBody>
          <a:bodyPr>
            <a:no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INCORPORACIONES POR SAIS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66C658A-71E4-47AD-B8EB-479315B7D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704863"/>
              </p:ext>
            </p:extLst>
          </p:nvPr>
        </p:nvGraphicFramePr>
        <p:xfrm>
          <a:off x="2181905" y="794979"/>
          <a:ext cx="8289850" cy="503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1">
            <a:extLst>
              <a:ext uri="{FF2B5EF4-FFF2-40B4-BE49-F238E27FC236}">
                <a16:creationId xmlns:a16="http://schemas.microsoft.com/office/drawing/2014/main" id="{7255FE1E-805A-4EC3-B960-99D96E9C1909}"/>
              </a:ext>
            </a:extLst>
          </p:cNvPr>
          <p:cNvSpPr txBox="1"/>
          <p:nvPr/>
        </p:nvSpPr>
        <p:spPr>
          <a:xfrm>
            <a:off x="2459039" y="5989055"/>
            <a:ext cx="2827618" cy="308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BD COESIDA: 2018. Corte Noviembre 2019** .</a:t>
            </a:r>
          </a:p>
        </p:txBody>
      </p:sp>
    </p:spTree>
    <p:extLst>
      <p:ext uri="{BB962C8B-B14F-4D97-AF65-F5344CB8AC3E}">
        <p14:creationId xmlns:p14="http://schemas.microsoft.com/office/powerpoint/2010/main" val="81081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6561</TotalTime>
  <Words>1806</Words>
  <Application>Microsoft Office PowerPoint</Application>
  <PresentationFormat>Panorámica</PresentationFormat>
  <Paragraphs>302</Paragraphs>
  <Slides>32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Helvetica Neue</vt:lpstr>
      <vt:lpstr>Helvetica Neue Medium</vt:lpstr>
      <vt:lpstr>Tahoma</vt:lpstr>
      <vt:lpstr>Wingdings</vt:lpstr>
      <vt:lpstr>Office Theme</vt:lpstr>
      <vt:lpstr>Imagen de mapa de bits</vt:lpstr>
      <vt:lpstr>DIA MUNDIAL DE LA RESPUESTA AL VIH-SIDA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INCORPORACIONES POR SAIS</vt:lpstr>
      <vt:lpstr>PROMEDIO DE INCORPORACIÓN</vt:lpstr>
      <vt:lpstr>Presentación de PowerPoint</vt:lpstr>
      <vt:lpstr>MEDIA DE INCORPORACIÓN TARV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PROFILAXIS  POST-EXPOSICIÓN</dc:title>
  <dc:creator>Luis Alberto</dc:creator>
  <cp:lastModifiedBy>Mauricio Delgadillo solorzano</cp:lastModifiedBy>
  <cp:revision>233</cp:revision>
  <dcterms:created xsi:type="dcterms:W3CDTF">2019-09-23T05:42:06Z</dcterms:created>
  <dcterms:modified xsi:type="dcterms:W3CDTF">2020-03-18T18:24:49Z</dcterms:modified>
</cp:coreProperties>
</file>